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BE1A-50C1-4C43-A459-C96A09205C12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FF03-BC64-4FDA-A356-E9D14109F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BE1A-50C1-4C43-A459-C96A09205C12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FF03-BC64-4FDA-A356-E9D14109F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BE1A-50C1-4C43-A459-C96A09205C12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FF03-BC64-4FDA-A356-E9D14109F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CB524-D0A8-433F-94AC-9655BEFACBBF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DE858-8CA4-47A5-8A5F-28F654A2BF21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RAAFAT T. MOHAMED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E1556-AFA8-4655-BD34-4926664EF6C3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BE1A-50C1-4C43-A459-C96A09205C12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FF03-BC64-4FDA-A356-E9D14109F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BE1A-50C1-4C43-A459-C96A09205C12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FF03-BC64-4FDA-A356-E9D14109F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BE1A-50C1-4C43-A459-C96A09205C12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FF03-BC64-4FDA-A356-E9D14109F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BE1A-50C1-4C43-A459-C96A09205C12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FF03-BC64-4FDA-A356-E9D14109F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BE1A-50C1-4C43-A459-C96A09205C12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FF03-BC64-4FDA-A356-E9D14109F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BE1A-50C1-4C43-A459-C96A09205C12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FF03-BC64-4FDA-A356-E9D14109F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BE1A-50C1-4C43-A459-C96A09205C12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FF03-BC64-4FDA-A356-E9D14109F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BE1A-50C1-4C43-A459-C96A09205C12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AFF03-BC64-4FDA-A356-E9D14109F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0BE1A-50C1-4C43-A459-C96A09205C12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AFF03-BC64-4FDA-A356-E9D14109FD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15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image" Target="../media/image6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79388" y="188913"/>
            <a:ext cx="8713787" cy="647700"/>
          </a:xfr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2800" i="1" dirty="0" smtClean="0"/>
              <a:t>Echinococcus granulosus</a:t>
            </a:r>
            <a:r>
              <a:rPr lang="en-US" sz="3200" i="1" dirty="0" smtClean="0"/>
              <a:t> </a:t>
            </a:r>
            <a:r>
              <a:rPr lang="en-US" sz="2400" dirty="0" smtClean="0"/>
              <a:t>causes </a:t>
            </a:r>
            <a:r>
              <a:rPr lang="en-US" sz="2800" dirty="0" smtClean="0"/>
              <a:t>Hydatid disease</a:t>
            </a:r>
            <a:endParaRPr lang="en-US" sz="3200" i="1" dirty="0" smtClean="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79388" y="908050"/>
            <a:ext cx="87137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Geographical Distribution: </a:t>
            </a:r>
            <a:r>
              <a:rPr lang="en-US" sz="2400">
                <a:solidFill>
                  <a:srgbClr val="0000CC"/>
                </a:solidFill>
              </a:rPr>
              <a:t>cosmopolitan especially in sheep raising countries.</a:t>
            </a:r>
            <a:endParaRPr lang="en-US" sz="2400">
              <a:solidFill>
                <a:srgbClr val="006600"/>
              </a:solidFill>
            </a:endParaRPr>
          </a:p>
        </p:txBody>
      </p:sp>
      <p:pic>
        <p:nvPicPr>
          <p:cNvPr id="2058" name="Picture 10" descr="global dis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>
          <a:xfrm>
            <a:off x="539750" y="1700213"/>
            <a:ext cx="8064500" cy="48514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79388" y="188913"/>
            <a:ext cx="8713787" cy="503783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11" descr="HYDATI~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764704"/>
            <a:ext cx="296984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ECHINO~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908721"/>
            <a:ext cx="317519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HYDATI~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365104"/>
            <a:ext cx="2809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ECHINO~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573016"/>
            <a:ext cx="43204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913"/>
            <a:ext cx="8229600" cy="633412"/>
          </a:xfr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2800" dirty="0" smtClean="0"/>
              <a:t>Development of </a:t>
            </a:r>
            <a:r>
              <a:rPr lang="en-US" sz="2800" dirty="0" smtClean="0">
                <a:solidFill>
                  <a:srgbClr val="0000CC"/>
                </a:solidFill>
              </a:rPr>
              <a:t>Hydatid Cyst</a:t>
            </a:r>
            <a:r>
              <a:rPr lang="en-US" sz="2800" dirty="0" smtClean="0"/>
              <a:t> inside</a:t>
            </a:r>
            <a:r>
              <a:rPr lang="en-US" sz="3200" dirty="0" smtClean="0"/>
              <a:t> </a:t>
            </a:r>
            <a:r>
              <a:rPr lang="en-US" sz="2800" dirty="0" smtClean="0"/>
              <a:t>human body</a:t>
            </a:r>
          </a:p>
        </p:txBody>
      </p:sp>
      <p:pic>
        <p:nvPicPr>
          <p:cNvPr id="6165" name="Picture 21" descr="Taenia eg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8000" contrast="54000"/>
          </a:blip>
          <a:srcRect/>
          <a:stretch>
            <a:fillRect/>
          </a:stretch>
        </p:blipFill>
        <p:spPr>
          <a:xfrm>
            <a:off x="395288" y="4149725"/>
            <a:ext cx="576262" cy="557213"/>
          </a:xfrm>
        </p:spPr>
      </p:pic>
      <p:pic>
        <p:nvPicPr>
          <p:cNvPr id="6168" name="Picture 24" descr="onchospher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lum bright="-24000" contrast="42000"/>
          </a:blip>
          <a:srcRect/>
          <a:stretch>
            <a:fillRect/>
          </a:stretch>
        </p:blipFill>
        <p:spPr>
          <a:xfrm>
            <a:off x="1619250" y="4221163"/>
            <a:ext cx="358775" cy="331787"/>
          </a:xfrm>
          <a:noFill/>
        </p:spPr>
      </p:pic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539750" y="4724400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Onchosphere</a:t>
            </a:r>
            <a:r>
              <a:rPr lang="en-US" sz="2000"/>
              <a:t> 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250825" y="3644900"/>
            <a:ext cx="79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Egg </a:t>
            </a:r>
          </a:p>
        </p:txBody>
      </p:sp>
      <p:pic>
        <p:nvPicPr>
          <p:cNvPr id="6172" name="Picture 28" descr="onchosphere"/>
          <p:cNvPicPr>
            <a:picLocks noChangeAspect="1" noChangeArrowheads="1"/>
          </p:cNvPicPr>
          <p:nvPr/>
        </p:nvPicPr>
        <p:blipFill>
          <a:blip r:embed="rId3" cstate="print">
            <a:lum bright="-24000" contrast="42000"/>
          </a:blip>
          <a:srcRect/>
          <a:stretch>
            <a:fillRect/>
          </a:stretch>
        </p:blipFill>
        <p:spPr bwMode="auto">
          <a:xfrm>
            <a:off x="3419475" y="2852738"/>
            <a:ext cx="3587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4" name="Picture 30" descr="human intestinal lume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55875" y="3644900"/>
            <a:ext cx="2605088" cy="1517650"/>
          </a:xfrm>
          <a:noFill/>
        </p:spPr>
      </p:pic>
      <p:sp>
        <p:nvSpPr>
          <p:cNvPr id="6175" name="Line 31"/>
          <p:cNvSpPr>
            <a:spLocks noChangeShapeType="1"/>
          </p:cNvSpPr>
          <p:nvPr/>
        </p:nvSpPr>
        <p:spPr bwMode="auto">
          <a:xfrm>
            <a:off x="2051050" y="4437063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 flipV="1">
            <a:off x="3492500" y="342900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1979613" y="5229225"/>
            <a:ext cx="388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Lumen of small intestine</a:t>
            </a:r>
          </a:p>
        </p:txBody>
      </p:sp>
      <p:sp>
        <p:nvSpPr>
          <p:cNvPr id="6178" name="Freeform 34"/>
          <p:cNvSpPr>
            <a:spLocks/>
          </p:cNvSpPr>
          <p:nvPr/>
        </p:nvSpPr>
        <p:spPr bwMode="auto">
          <a:xfrm>
            <a:off x="3779838" y="2708275"/>
            <a:ext cx="1655762" cy="239713"/>
          </a:xfrm>
          <a:custGeom>
            <a:avLst/>
            <a:gdLst>
              <a:gd name="T0" fmla="*/ 0 w 1043"/>
              <a:gd name="T1" fmla="*/ 2147483647 h 151"/>
              <a:gd name="T2" fmla="*/ 2147483647 w 1043"/>
              <a:gd name="T3" fmla="*/ 2147483647 h 151"/>
              <a:gd name="T4" fmla="*/ 2147483647 w 1043"/>
              <a:gd name="T5" fmla="*/ 2147483647 h 151"/>
              <a:gd name="T6" fmla="*/ 2147483647 w 1043"/>
              <a:gd name="T7" fmla="*/ 2147483647 h 151"/>
              <a:gd name="T8" fmla="*/ 2147483647 w 1043"/>
              <a:gd name="T9" fmla="*/ 2147483647 h 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3"/>
              <a:gd name="T16" fmla="*/ 0 h 151"/>
              <a:gd name="T17" fmla="*/ 1043 w 1043"/>
              <a:gd name="T18" fmla="*/ 151 h 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3" h="151">
                <a:moveTo>
                  <a:pt x="0" y="53"/>
                </a:moveTo>
                <a:cubicBezTo>
                  <a:pt x="136" y="26"/>
                  <a:pt x="272" y="0"/>
                  <a:pt x="363" y="8"/>
                </a:cubicBezTo>
                <a:cubicBezTo>
                  <a:pt x="454" y="16"/>
                  <a:pt x="453" y="76"/>
                  <a:pt x="544" y="99"/>
                </a:cubicBezTo>
                <a:cubicBezTo>
                  <a:pt x="635" y="122"/>
                  <a:pt x="824" y="137"/>
                  <a:pt x="907" y="144"/>
                </a:cubicBezTo>
                <a:cubicBezTo>
                  <a:pt x="990" y="151"/>
                  <a:pt x="1016" y="147"/>
                  <a:pt x="1043" y="144"/>
                </a:cubicBezTo>
              </a:path>
            </a:pathLst>
          </a:custGeom>
          <a:noFill/>
          <a:ln w="127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179" name="Freeform 35"/>
          <p:cNvSpPr>
            <a:spLocks/>
          </p:cNvSpPr>
          <p:nvPr/>
        </p:nvSpPr>
        <p:spPr bwMode="auto">
          <a:xfrm>
            <a:off x="3851275" y="2852738"/>
            <a:ext cx="1655763" cy="239712"/>
          </a:xfrm>
          <a:custGeom>
            <a:avLst/>
            <a:gdLst>
              <a:gd name="T0" fmla="*/ 0 w 1043"/>
              <a:gd name="T1" fmla="*/ 2147483647 h 151"/>
              <a:gd name="T2" fmla="*/ 2147483647 w 1043"/>
              <a:gd name="T3" fmla="*/ 2147483647 h 151"/>
              <a:gd name="T4" fmla="*/ 2147483647 w 1043"/>
              <a:gd name="T5" fmla="*/ 2147483647 h 151"/>
              <a:gd name="T6" fmla="*/ 2147483647 w 1043"/>
              <a:gd name="T7" fmla="*/ 2147483647 h 151"/>
              <a:gd name="T8" fmla="*/ 2147483647 w 1043"/>
              <a:gd name="T9" fmla="*/ 2147483647 h 1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3"/>
              <a:gd name="T16" fmla="*/ 0 h 151"/>
              <a:gd name="T17" fmla="*/ 1043 w 1043"/>
              <a:gd name="T18" fmla="*/ 151 h 1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3" h="151">
                <a:moveTo>
                  <a:pt x="0" y="53"/>
                </a:moveTo>
                <a:cubicBezTo>
                  <a:pt x="136" y="26"/>
                  <a:pt x="272" y="0"/>
                  <a:pt x="363" y="8"/>
                </a:cubicBezTo>
                <a:cubicBezTo>
                  <a:pt x="454" y="16"/>
                  <a:pt x="453" y="76"/>
                  <a:pt x="544" y="99"/>
                </a:cubicBezTo>
                <a:cubicBezTo>
                  <a:pt x="635" y="122"/>
                  <a:pt x="824" y="137"/>
                  <a:pt x="907" y="144"/>
                </a:cubicBezTo>
                <a:cubicBezTo>
                  <a:pt x="990" y="151"/>
                  <a:pt x="1016" y="147"/>
                  <a:pt x="1043" y="144"/>
                </a:cubicBezTo>
              </a:path>
            </a:pathLst>
          </a:custGeom>
          <a:noFill/>
          <a:ln w="127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180" name="Freeform 36"/>
          <p:cNvSpPr>
            <a:spLocks/>
          </p:cNvSpPr>
          <p:nvPr/>
        </p:nvSpPr>
        <p:spPr bwMode="auto">
          <a:xfrm>
            <a:off x="3851275" y="3068638"/>
            <a:ext cx="1441450" cy="157162"/>
          </a:xfrm>
          <a:custGeom>
            <a:avLst/>
            <a:gdLst>
              <a:gd name="T0" fmla="*/ 0 w 908"/>
              <a:gd name="T1" fmla="*/ 0 h 99"/>
              <a:gd name="T2" fmla="*/ 2147483647 w 908"/>
              <a:gd name="T3" fmla="*/ 2147483647 h 99"/>
              <a:gd name="T4" fmla="*/ 2147483647 w 908"/>
              <a:gd name="T5" fmla="*/ 2147483647 h 99"/>
              <a:gd name="T6" fmla="*/ 2147483647 w 908"/>
              <a:gd name="T7" fmla="*/ 0 h 99"/>
              <a:gd name="T8" fmla="*/ 2147483647 w 908"/>
              <a:gd name="T9" fmla="*/ 2147483647 h 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8"/>
              <a:gd name="T16" fmla="*/ 0 h 99"/>
              <a:gd name="T17" fmla="*/ 908 w 908"/>
              <a:gd name="T18" fmla="*/ 99 h 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8" h="99">
                <a:moveTo>
                  <a:pt x="0" y="0"/>
                </a:moveTo>
                <a:cubicBezTo>
                  <a:pt x="38" y="15"/>
                  <a:pt x="76" y="30"/>
                  <a:pt x="136" y="45"/>
                </a:cubicBezTo>
                <a:cubicBezTo>
                  <a:pt x="196" y="60"/>
                  <a:pt x="302" y="99"/>
                  <a:pt x="363" y="91"/>
                </a:cubicBezTo>
                <a:cubicBezTo>
                  <a:pt x="424" y="83"/>
                  <a:pt x="408" y="0"/>
                  <a:pt x="499" y="0"/>
                </a:cubicBezTo>
                <a:cubicBezTo>
                  <a:pt x="590" y="0"/>
                  <a:pt x="840" y="76"/>
                  <a:pt x="908" y="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181" name="Freeform 37"/>
          <p:cNvSpPr>
            <a:spLocks/>
          </p:cNvSpPr>
          <p:nvPr/>
        </p:nvSpPr>
        <p:spPr bwMode="auto">
          <a:xfrm>
            <a:off x="3851275" y="3213100"/>
            <a:ext cx="1441450" cy="157163"/>
          </a:xfrm>
          <a:custGeom>
            <a:avLst/>
            <a:gdLst>
              <a:gd name="T0" fmla="*/ 0 w 908"/>
              <a:gd name="T1" fmla="*/ 0 h 99"/>
              <a:gd name="T2" fmla="*/ 2147483647 w 908"/>
              <a:gd name="T3" fmla="*/ 2147483647 h 99"/>
              <a:gd name="T4" fmla="*/ 2147483647 w 908"/>
              <a:gd name="T5" fmla="*/ 2147483647 h 99"/>
              <a:gd name="T6" fmla="*/ 2147483647 w 908"/>
              <a:gd name="T7" fmla="*/ 0 h 99"/>
              <a:gd name="T8" fmla="*/ 2147483647 w 908"/>
              <a:gd name="T9" fmla="*/ 2147483647 h 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08"/>
              <a:gd name="T16" fmla="*/ 0 h 99"/>
              <a:gd name="T17" fmla="*/ 908 w 908"/>
              <a:gd name="T18" fmla="*/ 99 h 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08" h="99">
                <a:moveTo>
                  <a:pt x="0" y="0"/>
                </a:moveTo>
                <a:cubicBezTo>
                  <a:pt x="38" y="15"/>
                  <a:pt x="76" y="30"/>
                  <a:pt x="136" y="45"/>
                </a:cubicBezTo>
                <a:cubicBezTo>
                  <a:pt x="196" y="60"/>
                  <a:pt x="302" y="99"/>
                  <a:pt x="363" y="91"/>
                </a:cubicBezTo>
                <a:cubicBezTo>
                  <a:pt x="424" y="83"/>
                  <a:pt x="408" y="0"/>
                  <a:pt x="499" y="0"/>
                </a:cubicBezTo>
                <a:cubicBezTo>
                  <a:pt x="590" y="0"/>
                  <a:pt x="840" y="76"/>
                  <a:pt x="908" y="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6182" name="Text Box 38"/>
          <p:cNvSpPr txBox="1">
            <a:spLocks noChangeArrowheads="1"/>
          </p:cNvSpPr>
          <p:nvPr/>
        </p:nvSpPr>
        <p:spPr bwMode="auto">
          <a:xfrm>
            <a:off x="3708400" y="2276475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Blood vessel</a:t>
            </a:r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3635375" y="3213100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Lymph vessel</a:t>
            </a:r>
          </a:p>
        </p:txBody>
      </p:sp>
      <p:sp>
        <p:nvSpPr>
          <p:cNvPr id="6188" name="Line 44"/>
          <p:cNvSpPr>
            <a:spLocks noChangeShapeType="1"/>
          </p:cNvSpPr>
          <p:nvPr/>
        </p:nvSpPr>
        <p:spPr bwMode="auto">
          <a:xfrm>
            <a:off x="1116013" y="4437063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pic>
        <p:nvPicPr>
          <p:cNvPr id="6189" name="Picture 45" descr="hydatid cysts from li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908050"/>
            <a:ext cx="1655762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90" name="Text Box 46"/>
          <p:cNvSpPr txBox="1">
            <a:spLocks noChangeArrowheads="1"/>
          </p:cNvSpPr>
          <p:nvPr/>
        </p:nvSpPr>
        <p:spPr bwMode="auto">
          <a:xfrm>
            <a:off x="395288" y="1052513"/>
            <a:ext cx="27352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 dirty="0"/>
              <a:t>Hydatid cysts (from1-10 cm)</a:t>
            </a:r>
          </a:p>
        </p:txBody>
      </p:sp>
      <p:pic>
        <p:nvPicPr>
          <p:cNvPr id="6192" name="Picture 48" descr="infected man - Copy (2)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>
            <a:lum bright="-18000" contrast="60000"/>
          </a:blip>
          <a:srcRect/>
          <a:stretch>
            <a:fillRect/>
          </a:stretch>
        </p:blipFill>
        <p:spPr>
          <a:xfrm>
            <a:off x="5724525" y="908050"/>
            <a:ext cx="2592388" cy="5949950"/>
          </a:xfrm>
        </p:spPr>
      </p:pic>
      <p:pic>
        <p:nvPicPr>
          <p:cNvPr id="6193" name="Picture 49" descr="infected man - Copy"/>
          <p:cNvPicPr>
            <a:picLocks noChangeAspect="1" noChangeArrowheads="1"/>
          </p:cNvPicPr>
          <p:nvPr/>
        </p:nvPicPr>
        <p:blipFill>
          <a:blip r:embed="rId7" cstate="print">
            <a:lum contrast="18000"/>
          </a:blip>
          <a:srcRect/>
          <a:stretch>
            <a:fillRect/>
          </a:stretch>
        </p:blipFill>
        <p:spPr bwMode="auto">
          <a:xfrm>
            <a:off x="6804025" y="1052513"/>
            <a:ext cx="33496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4" name="Picture 50" descr="infected man - Copy"/>
          <p:cNvPicPr>
            <a:picLocks noChangeAspect="1" noChangeArrowheads="1"/>
          </p:cNvPicPr>
          <p:nvPr/>
        </p:nvPicPr>
        <p:blipFill>
          <a:blip r:embed="rId7" cstate="print">
            <a:lum bright="-6000" contrast="12000"/>
          </a:blip>
          <a:srcRect/>
          <a:stretch>
            <a:fillRect/>
          </a:stretch>
        </p:blipFill>
        <p:spPr bwMode="auto">
          <a:xfrm>
            <a:off x="6516688" y="4005263"/>
            <a:ext cx="23971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5" name="Picture 51" descr="infected man - Copy"/>
          <p:cNvPicPr>
            <a:picLocks noChangeAspect="1" noChangeArrowheads="1"/>
          </p:cNvPicPr>
          <p:nvPr/>
        </p:nvPicPr>
        <p:blipFill>
          <a:blip r:embed="rId7" cstate="print">
            <a:lum contrast="12000"/>
          </a:blip>
          <a:srcRect/>
          <a:stretch>
            <a:fillRect/>
          </a:stretch>
        </p:blipFill>
        <p:spPr bwMode="auto">
          <a:xfrm>
            <a:off x="6516688" y="3284538"/>
            <a:ext cx="334962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6" name="Picture 52" descr="infected man - Copy"/>
          <p:cNvPicPr>
            <a:picLocks noChangeAspect="1" noChangeArrowheads="1"/>
          </p:cNvPicPr>
          <p:nvPr/>
        </p:nvPicPr>
        <p:blipFill>
          <a:blip r:embed="rId7" cstate="print">
            <a:lum bright="-6000" contrast="18000"/>
          </a:blip>
          <a:srcRect/>
          <a:stretch>
            <a:fillRect/>
          </a:stretch>
        </p:blipFill>
        <p:spPr bwMode="auto">
          <a:xfrm>
            <a:off x="6443663" y="5661025"/>
            <a:ext cx="1857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97" name="Text Box 53"/>
          <p:cNvSpPr txBox="1">
            <a:spLocks noChangeArrowheads="1"/>
          </p:cNvSpPr>
          <p:nvPr/>
        </p:nvSpPr>
        <p:spPr bwMode="auto">
          <a:xfrm>
            <a:off x="5435600" y="4005263"/>
            <a:ext cx="865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66%</a:t>
            </a:r>
          </a:p>
        </p:txBody>
      </p: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5724525" y="29972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22%</a:t>
            </a:r>
          </a:p>
        </p:txBody>
      </p:sp>
      <p:sp>
        <p:nvSpPr>
          <p:cNvPr id="6199" name="Text Box 55"/>
          <p:cNvSpPr txBox="1">
            <a:spLocks noChangeArrowheads="1"/>
          </p:cNvSpPr>
          <p:nvPr/>
        </p:nvSpPr>
        <p:spPr bwMode="auto">
          <a:xfrm>
            <a:off x="7451725" y="908050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1%</a:t>
            </a:r>
          </a:p>
        </p:txBody>
      </p:sp>
      <p:pic>
        <p:nvPicPr>
          <p:cNvPr id="6200" name="Picture 56" descr="infected man - Copy"/>
          <p:cNvPicPr>
            <a:picLocks noChangeAspect="1" noChangeArrowheads="1"/>
          </p:cNvPicPr>
          <p:nvPr/>
        </p:nvPicPr>
        <p:blipFill>
          <a:blip r:embed="rId7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7451725" y="4292600"/>
            <a:ext cx="1793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01" name="Text Box 57"/>
          <p:cNvSpPr txBox="1">
            <a:spLocks noChangeArrowheads="1"/>
          </p:cNvSpPr>
          <p:nvPr/>
        </p:nvSpPr>
        <p:spPr bwMode="auto">
          <a:xfrm>
            <a:off x="7812088" y="40767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3%</a:t>
            </a:r>
          </a:p>
        </p:txBody>
      </p:sp>
      <p:sp>
        <p:nvSpPr>
          <p:cNvPr id="6202" name="Text Box 58"/>
          <p:cNvSpPr txBox="1">
            <a:spLocks noChangeArrowheads="1"/>
          </p:cNvSpPr>
          <p:nvPr/>
        </p:nvSpPr>
        <p:spPr bwMode="auto">
          <a:xfrm>
            <a:off x="5435600" y="5589588"/>
            <a:ext cx="79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2%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69" grpId="0"/>
      <p:bldP spid="6170" grpId="0"/>
      <p:bldP spid="6175" grpId="0" animBg="1"/>
      <p:bldP spid="6176" grpId="0" animBg="1"/>
      <p:bldP spid="6177" grpId="0"/>
      <p:bldP spid="6178" grpId="0" animBg="1"/>
      <p:bldP spid="6179" grpId="0" animBg="1"/>
      <p:bldP spid="6180" grpId="0" animBg="1"/>
      <p:bldP spid="6181" grpId="0" animBg="1"/>
      <p:bldP spid="6182" grpId="0"/>
      <p:bldP spid="6183" grpId="0"/>
      <p:bldP spid="6188" grpId="0" animBg="1"/>
      <p:bldP spid="6190" grpId="0"/>
      <p:bldP spid="6201" grpId="0"/>
      <p:bldP spid="62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633412"/>
          </a:xfrm>
          <a:gradFill rotWithShape="1">
            <a:gsLst>
              <a:gs pos="0">
                <a:srgbClr val="3333FF"/>
              </a:gs>
              <a:gs pos="50000">
                <a:schemeClr val="bg1"/>
              </a:gs>
              <a:gs pos="100000">
                <a:srgbClr val="3333FF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8000"/>
                </a:solidFill>
              </a:rPr>
              <a:t>Pathogenesis</a:t>
            </a:r>
            <a:r>
              <a:rPr lang="en-US" sz="3200" dirty="0" smtClean="0"/>
              <a:t> </a:t>
            </a:r>
            <a:r>
              <a:rPr lang="en-US" sz="2800" dirty="0" smtClean="0"/>
              <a:t>and </a:t>
            </a:r>
            <a:r>
              <a:rPr lang="en-US" sz="3200" dirty="0" smtClean="0">
                <a:solidFill>
                  <a:srgbClr val="CC0000"/>
                </a:solidFill>
              </a:rPr>
              <a:t>Clinical Picture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68313" y="908050"/>
            <a:ext cx="4967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/>
              <a:t>According to the site of cyst: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50825" y="1412875"/>
            <a:ext cx="5473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/>
              <a:t>In the liver: </a:t>
            </a:r>
            <a:r>
              <a:rPr lang="en-US" sz="2400">
                <a:solidFill>
                  <a:srgbClr val="0000CC"/>
                </a:solidFill>
              </a:rPr>
              <a:t>hepatic cyst (about 66%)</a:t>
            </a:r>
            <a:endParaRPr lang="en-US" sz="2800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95288" y="1989138"/>
            <a:ext cx="2881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>
                <a:solidFill>
                  <a:srgbClr val="008000"/>
                </a:solidFill>
              </a:rPr>
              <a:t>1- No symptoms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395288" y="2852738"/>
            <a:ext cx="4248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>
                <a:solidFill>
                  <a:srgbClr val="008000"/>
                </a:solidFill>
              </a:rPr>
              <a:t>2- Obstructive jaundice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95288" y="3716338"/>
            <a:ext cx="2592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>
                <a:solidFill>
                  <a:srgbClr val="008000"/>
                </a:solidFill>
              </a:rPr>
              <a:t>3- Rupture: </a:t>
            </a:r>
          </a:p>
        </p:txBody>
      </p:sp>
      <p:pic>
        <p:nvPicPr>
          <p:cNvPr id="8213" name="Picture 21" descr="human liv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>
          <a:xfrm>
            <a:off x="5000625" y="2143125"/>
            <a:ext cx="3384550" cy="2609850"/>
          </a:xfrm>
          <a:noFill/>
        </p:spPr>
      </p:pic>
      <p:sp>
        <p:nvSpPr>
          <p:cNvPr id="8214" name="Oval 22"/>
          <p:cNvSpPr>
            <a:spLocks noChangeArrowheads="1"/>
          </p:cNvSpPr>
          <p:nvPr/>
        </p:nvSpPr>
        <p:spPr bwMode="auto">
          <a:xfrm>
            <a:off x="6500813" y="3357563"/>
            <a:ext cx="431800" cy="430212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827088" y="4292600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</a:rPr>
              <a:t>Secondary new cysts</a:t>
            </a:r>
          </a:p>
        </p:txBody>
      </p:sp>
      <p:sp>
        <p:nvSpPr>
          <p:cNvPr id="8216" name="Text Box 24"/>
          <p:cNvSpPr txBox="1">
            <a:spLocks noChangeArrowheads="1"/>
          </p:cNvSpPr>
          <p:nvPr/>
        </p:nvSpPr>
        <p:spPr bwMode="auto">
          <a:xfrm>
            <a:off x="827088" y="4797425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Opens into bile ducts</a:t>
            </a:r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827088" y="5300663"/>
            <a:ext cx="331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Allergic manifestations</a:t>
            </a:r>
          </a:p>
        </p:txBody>
      </p:sp>
      <p:sp>
        <p:nvSpPr>
          <p:cNvPr id="8218" name="Oval 26"/>
          <p:cNvSpPr>
            <a:spLocks noChangeArrowheads="1"/>
          </p:cNvSpPr>
          <p:nvPr/>
        </p:nvSpPr>
        <p:spPr bwMode="auto">
          <a:xfrm>
            <a:off x="6715125" y="3573463"/>
            <a:ext cx="71438" cy="144462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219" name="Oval 27"/>
          <p:cNvSpPr>
            <a:spLocks noChangeArrowheads="1"/>
          </p:cNvSpPr>
          <p:nvPr/>
        </p:nvSpPr>
        <p:spPr bwMode="auto">
          <a:xfrm>
            <a:off x="6715125" y="3429000"/>
            <a:ext cx="71438" cy="1444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222" name="Oval 30"/>
          <p:cNvSpPr>
            <a:spLocks noChangeArrowheads="1"/>
          </p:cNvSpPr>
          <p:nvPr/>
        </p:nvSpPr>
        <p:spPr bwMode="auto">
          <a:xfrm>
            <a:off x="6643688" y="3571875"/>
            <a:ext cx="71437" cy="1444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223" name="Oval 31"/>
          <p:cNvSpPr>
            <a:spLocks noChangeArrowheads="1"/>
          </p:cNvSpPr>
          <p:nvPr/>
        </p:nvSpPr>
        <p:spPr bwMode="auto">
          <a:xfrm>
            <a:off x="6786563" y="3500438"/>
            <a:ext cx="71437" cy="144462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224" name="Oval 32"/>
          <p:cNvSpPr>
            <a:spLocks noChangeArrowheads="1"/>
          </p:cNvSpPr>
          <p:nvPr/>
        </p:nvSpPr>
        <p:spPr bwMode="auto">
          <a:xfrm>
            <a:off x="6643688" y="3429000"/>
            <a:ext cx="71437" cy="1444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225" name="Oval 33"/>
          <p:cNvSpPr>
            <a:spLocks noChangeArrowheads="1"/>
          </p:cNvSpPr>
          <p:nvPr/>
        </p:nvSpPr>
        <p:spPr bwMode="auto">
          <a:xfrm>
            <a:off x="6656388" y="3582988"/>
            <a:ext cx="71437" cy="144462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 flipV="1">
            <a:off x="5721350" y="3870325"/>
            <a:ext cx="647700" cy="936625"/>
          </a:xfrm>
          <a:prstGeom prst="line">
            <a:avLst/>
          </a:prstGeom>
          <a:noFill/>
          <a:ln w="317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82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023 C 0.00694 -0.00532 0.01337 -0.01065 0.02153 -0.01273 C 0.02969 -0.01481 0.04114 -0.01203 0.0493 -0.01273 C 0.05746 -0.01342 0.05625 -0.02176 0.07014 -0.01643 C 0.08403 -0.01111 0.12222 0.01297 0.13264 0.01875 " pathEditMode="relative" ptsTypes="aaaaA">
                                      <p:cBhvr>
                                        <p:cTn id="65" dur="2000" fill="hold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2.59259E-6 C -0.00122 -0.00393 -0.00347 -0.00787 -0.00451 -0.0206 C -0.00538 -0.03333 -0.00538 -0.06296 -0.00451 -0.07685 C -0.00347 -0.09051 0.00069 -0.09166 0.00139 -0.10347 C 0.00226 -0.11528 1.11111E-6 -0.13472 1.11111E-6 -0.14699 C 1.11111E-6 -0.15972 0.00156 -0.17315 0.00191 -0.17824 " pathEditMode="relative" rAng="0" ptsTypes="aaaaaA">
                                      <p:cBhvr>
                                        <p:cTn id="73" dur="2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C 0.00659 -0.02754 0.01336 -0.05463 0.02031 -0.06458 C 0.02743 -0.07477 0.03645 -0.0493 0.04184 -0.05995 C 0.04739 -0.07083 0.05086 -0.11088 0.05382 -0.12893 C 0.05659 -0.14699 0.05816 -0.16134 0.0592 -0.16782 " pathEditMode="relative" rAng="0" ptsTypes="aaaaA">
                                      <p:cBhvr>
                                        <p:cTn id="81" dur="20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C -0.01701 -0.00208 -0.03316 -0.00347 -0.04045 -0.00787 C -0.04739 -0.01227 -0.04427 -0.01505 -0.04427 -0.02546 C -0.04409 -0.03542 -0.0427 -0.05694 -0.03941 -0.06921 C -0.03628 -0.08148 -0.02708 -0.08912 -0.025 -0.09838 C -0.02291 -0.1081 -0.02395 -0.11319 -0.02708 -0.12616 C -0.0302 -0.13981 -0.04045 -0.17014 -0.04322 -0.17847 " pathEditMode="relative" rAng="0" ptsTypes="aaaaaaA">
                                      <p:cBhvr>
                                        <p:cTn id="89" dur="2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C -0.01302 -0.00116 -0.02587 -0.00232 -0.03785 0.00995 C -0.04983 0.02245 -0.06875 0.06226 -0.0717 0.07453 C -0.07465 0.0868 -0.05781 0.07291 -0.05538 0.08287 C -0.05313 0.09282 -0.05747 0.12569 -0.05799 0.13425 " pathEditMode="relative" rAng="0" ptsTypes="aaaaA">
                                      <p:cBhvr>
                                        <p:cTn id="97" dur="2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C 0.00277 0.00509 0.00572 0.01041 0.00972 0.02407 C 0.01371 0.03773 0.01388 0.06574 0.02361 0.08148 C 0.03333 0.09722 0.05086 0.11041 0.06805 0.11852 C 0.08524 0.12662 0.11666 0.12778 0.12638 0.12963 " pathEditMode="relative" rAng="0" ptsTypes="aaaaA">
                                      <p:cBhvr>
                                        <p:cTn id="105" dur="2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9" grpId="0"/>
      <p:bldP spid="8210" grpId="0"/>
      <p:bldP spid="8214" grpId="0" animBg="1"/>
      <p:bldP spid="8214" grpId="1" animBg="1"/>
      <p:bldP spid="8214" grpId="2" animBg="1"/>
      <p:bldP spid="8215" grpId="0"/>
      <p:bldP spid="8218" grpId="0" animBg="1"/>
      <p:bldP spid="8218" grpId="1" animBg="1"/>
      <p:bldP spid="8219" grpId="0" animBg="1"/>
      <p:bldP spid="8219" grpId="1" animBg="1"/>
      <p:bldP spid="8222" grpId="0" animBg="1"/>
      <p:bldP spid="8222" grpId="1" animBg="1"/>
      <p:bldP spid="8223" grpId="0" animBg="1"/>
      <p:bldP spid="8223" grpId="1" animBg="1"/>
      <p:bldP spid="8224" grpId="0" animBg="1"/>
      <p:bldP spid="8224" grpId="1" animBg="1"/>
      <p:bldP spid="8225" grpId="0" animBg="1"/>
      <p:bldP spid="8225" grpId="1" animBg="1"/>
      <p:bldP spid="82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79388" y="188913"/>
            <a:ext cx="8713787" cy="503783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lvl="0" algn="ctr">
              <a:defRPr/>
            </a:pPr>
            <a:r>
              <a:rPr lang="en-US" sz="3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Picture</a:t>
            </a:r>
            <a:endParaRPr kumimoji="0" lang="en-US" sz="3200" b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8424936" cy="18687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65760" indent="-256032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Secondary new cysts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, through seeding with hydatid sand or bits of germinal layer.</a:t>
            </a:r>
          </a:p>
          <a:p>
            <a:pPr marL="365760" indent="-256032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365760" indent="-256032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Rupture into bile ducts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, leading to intermittent jaundice, fever &amp; eosinophilia.</a:t>
            </a:r>
          </a:p>
          <a:p>
            <a:pPr marL="365760" indent="-256032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365760" indent="-256032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Allergic manifestations 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up to anaphylactic shock, in case of sudden rupture. </a:t>
            </a:r>
            <a:endParaRPr lang="ar-SA" dirty="0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644008" y="3717032"/>
            <a:ext cx="3891136" cy="2664296"/>
            <a:chOff x="0" y="1111"/>
            <a:chExt cx="4560" cy="3161"/>
          </a:xfrm>
        </p:grpSpPr>
        <p:pic>
          <p:nvPicPr>
            <p:cNvPr id="5" name="Picture 9" descr="msoE8932"/>
            <p:cNvPicPr>
              <a:picLocks noChangeAspect="1" noChangeArrowheads="1"/>
            </p:cNvPicPr>
            <p:nvPr/>
          </p:nvPicPr>
          <p:blipFill>
            <a:blip r:embed="rId2" cstate="print"/>
            <a:srcRect r="52831"/>
            <a:stretch>
              <a:fillRect/>
            </a:stretch>
          </p:blipFill>
          <p:spPr bwMode="auto">
            <a:xfrm>
              <a:off x="0" y="1111"/>
              <a:ext cx="4560" cy="3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Line 12"/>
            <p:cNvSpPr>
              <a:spLocks noChangeShapeType="1"/>
            </p:cNvSpPr>
            <p:nvPr/>
          </p:nvSpPr>
          <p:spPr bwMode="auto">
            <a:xfrm flipH="1">
              <a:off x="1056" y="1152"/>
              <a:ext cx="240" cy="1056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ar-SA"/>
            </a:p>
          </p:txBody>
        </p:sp>
      </p:grpSp>
      <p:pic>
        <p:nvPicPr>
          <p:cNvPr id="7" name="Picture 4" descr="hyd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4161656" cy="2421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52120" y="3284984"/>
            <a:ext cx="255711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Hydatid cyst in the liver</a:t>
            </a:r>
            <a:endParaRPr lang="ar-SA" dirty="0"/>
          </a:p>
        </p:txBody>
      </p:sp>
      <p:sp>
        <p:nvSpPr>
          <p:cNvPr id="9" name="TextBox 8"/>
          <p:cNvSpPr txBox="1"/>
          <p:nvPr/>
        </p:nvSpPr>
        <p:spPr>
          <a:xfrm>
            <a:off x="1727250" y="3429000"/>
            <a:ext cx="23006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Multiple Hydatid cyst</a:t>
            </a:r>
            <a:endParaRPr lang="ar-SA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259632" y="3861048"/>
            <a:ext cx="720080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7" name="Picture 17" descr="lung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>
          <a:xfrm>
            <a:off x="5756275" y="1773238"/>
            <a:ext cx="3260725" cy="38163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496300" cy="706438"/>
          </a:xfrm>
          <a:gradFill rotWithShape="1">
            <a:gsLst>
              <a:gs pos="0">
                <a:srgbClr val="3333FF"/>
              </a:gs>
              <a:gs pos="50000">
                <a:schemeClr val="bg1"/>
              </a:gs>
              <a:gs pos="100000">
                <a:srgbClr val="3333FF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rgbClr val="008000"/>
                </a:solidFill>
              </a:rPr>
              <a:t>Pathogenesis</a:t>
            </a:r>
            <a:r>
              <a:rPr lang="en-US" sz="2800" smtClean="0"/>
              <a:t> and </a:t>
            </a:r>
            <a:r>
              <a:rPr lang="en-US" sz="2800" smtClean="0">
                <a:solidFill>
                  <a:srgbClr val="CC0000"/>
                </a:solidFill>
              </a:rPr>
              <a:t>Clinical Picture</a:t>
            </a:r>
            <a:r>
              <a:rPr lang="en-US" sz="2800" smtClean="0"/>
              <a:t> 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420938"/>
            <a:ext cx="5040312" cy="792162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solidFill>
                  <a:srgbClr val="CC0000"/>
                </a:solidFill>
              </a:rPr>
              <a:t>Haemoptysis, transient thoracic pain and shortness of breath. 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23850" y="1125538"/>
            <a:ext cx="6624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/>
              <a:t>In the lung:</a:t>
            </a:r>
            <a:r>
              <a:rPr lang="en-US" sz="2800">
                <a:solidFill>
                  <a:srgbClr val="0000CC"/>
                </a:solidFill>
              </a:rPr>
              <a:t> Pulmonary cyst (about 22%)</a:t>
            </a:r>
            <a:endParaRPr lang="en-US" sz="2800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79388" y="3933825"/>
            <a:ext cx="54721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>
                <a:solidFill>
                  <a:srgbClr val="006600"/>
                </a:solidFill>
              </a:rPr>
              <a:t> Cyst transforms into chronic pulmonary abscess: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250825" y="1916113"/>
            <a:ext cx="6481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800">
                <a:solidFill>
                  <a:srgbClr val="006600"/>
                </a:solidFill>
              </a:rPr>
              <a:t> Cyst present within lung tissue cause: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395288" y="4868863"/>
            <a:ext cx="48974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dirty="0">
                <a:solidFill>
                  <a:srgbClr val="CC0000"/>
                </a:solidFill>
              </a:rPr>
              <a:t>Sudden attack of cough with sputum containing frothy blood, mucus and hydatid material. </a:t>
            </a:r>
          </a:p>
        </p:txBody>
      </p:sp>
      <p:sp>
        <p:nvSpPr>
          <p:cNvPr id="10258" name="Oval 18"/>
          <p:cNvSpPr>
            <a:spLocks noChangeArrowheads="1"/>
          </p:cNvSpPr>
          <p:nvPr/>
        </p:nvSpPr>
        <p:spPr bwMode="auto">
          <a:xfrm>
            <a:off x="6516688" y="3860800"/>
            <a:ext cx="360362" cy="3587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02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build="p"/>
      <p:bldP spid="10253" grpId="0"/>
      <p:bldP spid="10254" grpId="0"/>
      <p:bldP spid="10258" grpId="0" animBg="1"/>
      <p:bldP spid="1025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260350"/>
            <a:ext cx="8569325" cy="720725"/>
          </a:xfrm>
          <a:gradFill rotWithShape="1">
            <a:gsLst>
              <a:gs pos="0">
                <a:srgbClr val="3333FF"/>
              </a:gs>
              <a:gs pos="50000">
                <a:schemeClr val="bg1"/>
              </a:gs>
              <a:gs pos="100000">
                <a:srgbClr val="3333FF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3200" dirty="0" smtClean="0">
                <a:solidFill>
                  <a:srgbClr val="008000"/>
                </a:solidFill>
              </a:rPr>
              <a:t>Pathogenesis</a:t>
            </a:r>
            <a:r>
              <a:rPr lang="en-US" sz="2800" dirty="0" smtClean="0"/>
              <a:t> and </a:t>
            </a:r>
            <a:r>
              <a:rPr lang="en-US" sz="3200" dirty="0" smtClean="0">
                <a:solidFill>
                  <a:srgbClr val="CC0000"/>
                </a:solidFill>
              </a:rPr>
              <a:t>Clinical Picture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50825" y="1268413"/>
            <a:ext cx="5905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/>
              <a:t>In the brain: </a:t>
            </a:r>
            <a:r>
              <a:rPr lang="en-US" sz="2800">
                <a:solidFill>
                  <a:srgbClr val="0000CC"/>
                </a:solidFill>
              </a:rPr>
              <a:t>Brain cyst (about 1%)</a:t>
            </a:r>
            <a:endParaRPr lang="en-US" sz="2800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50825" y="4005263"/>
            <a:ext cx="6048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/>
              <a:t>In the kidney: </a:t>
            </a:r>
            <a:r>
              <a:rPr lang="en-US" sz="2800">
                <a:solidFill>
                  <a:srgbClr val="0000CC"/>
                </a:solidFill>
              </a:rPr>
              <a:t>Renal cyst (about 3%)</a:t>
            </a:r>
            <a:endParaRPr lang="en-US" sz="2800"/>
          </a:p>
        </p:txBody>
      </p:sp>
      <p:sp>
        <p:nvSpPr>
          <p:cNvPr id="9222" name="Text Box 11"/>
          <p:cNvSpPr txBox="1">
            <a:spLocks noChangeArrowheads="1"/>
          </p:cNvSpPr>
          <p:nvPr/>
        </p:nvSpPr>
        <p:spPr bwMode="auto">
          <a:xfrm>
            <a:off x="323850" y="4652963"/>
            <a:ext cx="439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Intermittent pain &amp; haematuria</a:t>
            </a:r>
          </a:p>
        </p:txBody>
      </p:sp>
      <p:pic>
        <p:nvPicPr>
          <p:cNvPr id="12300" name="Picture 12" descr="human brai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18000" contrast="42000"/>
          </a:blip>
          <a:srcRect/>
          <a:stretch>
            <a:fillRect/>
          </a:stretch>
        </p:blipFill>
        <p:spPr>
          <a:xfrm>
            <a:off x="6732588" y="1196975"/>
            <a:ext cx="1943100" cy="1509713"/>
          </a:xfrm>
        </p:spPr>
      </p:pic>
      <p:pic>
        <p:nvPicPr>
          <p:cNvPr id="12301" name="Picture 13" descr="human kidne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-18000" contrast="36000"/>
          </a:blip>
          <a:srcRect/>
          <a:stretch>
            <a:fillRect/>
          </a:stretch>
        </p:blipFill>
        <p:spPr>
          <a:xfrm>
            <a:off x="6877050" y="3573463"/>
            <a:ext cx="1831975" cy="2449512"/>
          </a:xfrm>
          <a:noFill/>
        </p:spPr>
      </p:pic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7596188" y="1700213"/>
            <a:ext cx="360362" cy="3587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03" name="Oval 15"/>
          <p:cNvSpPr>
            <a:spLocks noChangeArrowheads="1"/>
          </p:cNvSpPr>
          <p:nvPr/>
        </p:nvSpPr>
        <p:spPr bwMode="auto">
          <a:xfrm>
            <a:off x="7812088" y="5013325"/>
            <a:ext cx="360362" cy="35877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250825" y="1844675"/>
            <a:ext cx="626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Increased intracranial tension up to epilepsy</a:t>
            </a:r>
          </a:p>
        </p:txBody>
      </p:sp>
      <p:sp>
        <p:nvSpPr>
          <p:cNvPr id="9228" name="Text Box 17"/>
          <p:cNvSpPr txBox="1">
            <a:spLocks noChangeArrowheads="1"/>
          </p:cNvSpPr>
          <p:nvPr/>
        </p:nvSpPr>
        <p:spPr bwMode="auto">
          <a:xfrm>
            <a:off x="323850" y="5229225"/>
            <a:ext cx="554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dirty="0">
                <a:solidFill>
                  <a:srgbClr val="006600"/>
                </a:solidFill>
              </a:rPr>
              <a:t>Hydatid sand may be present in urine.</a:t>
            </a:r>
          </a:p>
        </p:txBody>
      </p:sp>
      <p:sp>
        <p:nvSpPr>
          <p:cNvPr id="9229" name="Text Box 18"/>
          <p:cNvSpPr txBox="1">
            <a:spLocks noChangeArrowheads="1"/>
          </p:cNvSpPr>
          <p:nvPr/>
        </p:nvSpPr>
        <p:spPr bwMode="auto">
          <a:xfrm>
            <a:off x="250825" y="2349500"/>
            <a:ext cx="188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Headache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23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7" grpId="0"/>
      <p:bldP spid="9222" grpId="0"/>
      <p:bldP spid="12302" grpId="0" animBg="1"/>
      <p:bldP spid="12302" grpId="1" animBg="1"/>
      <p:bldP spid="12303" grpId="0" animBg="1"/>
      <p:bldP spid="9228" grpId="0"/>
      <p:bldP spid="92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188913"/>
            <a:ext cx="8642350" cy="647700"/>
          </a:xfrm>
          <a:gradFill rotWithShape="1">
            <a:gsLst>
              <a:gs pos="0">
                <a:srgbClr val="3333FF"/>
              </a:gs>
              <a:gs pos="50000">
                <a:schemeClr val="bg1"/>
              </a:gs>
              <a:gs pos="100000">
                <a:srgbClr val="3333FF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008000"/>
                </a:solidFill>
              </a:rPr>
              <a:t>Pathogenesis </a:t>
            </a:r>
            <a:r>
              <a:rPr lang="en-US" sz="2800" dirty="0" smtClean="0">
                <a:solidFill>
                  <a:schemeClr val="tx1"/>
                </a:solidFill>
              </a:rPr>
              <a:t>and </a:t>
            </a:r>
            <a:r>
              <a:rPr lang="en-US" sz="2800" dirty="0" smtClean="0">
                <a:solidFill>
                  <a:srgbClr val="CC0000"/>
                </a:solidFill>
              </a:rPr>
              <a:t>Clinical Picture</a:t>
            </a:r>
            <a:endParaRPr lang="en-US" sz="2800" dirty="0" smtClean="0">
              <a:solidFill>
                <a:srgbClr val="008000"/>
              </a:solidFill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79388" y="981075"/>
            <a:ext cx="6408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/>
              <a:t>In the bones: </a:t>
            </a:r>
            <a:r>
              <a:rPr lang="en-US" sz="2800">
                <a:solidFill>
                  <a:srgbClr val="0000CC"/>
                </a:solidFill>
              </a:rPr>
              <a:t>Osseous cyst (about 2%)</a:t>
            </a:r>
            <a:endParaRPr lang="en-US" sz="2800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11188" y="3789363"/>
            <a:ext cx="2447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>
                <a:solidFill>
                  <a:srgbClr val="008000"/>
                </a:solidFill>
              </a:rPr>
              <a:t>Bone Erosion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38163" y="4364038"/>
            <a:ext cx="41767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>
                <a:solidFill>
                  <a:srgbClr val="008000"/>
                </a:solidFill>
              </a:rPr>
              <a:t>Trabeculae Destruction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38163" y="4940300"/>
            <a:ext cx="4176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>
                <a:solidFill>
                  <a:srgbClr val="008000"/>
                </a:solidFill>
              </a:rPr>
              <a:t>Spontaneous Fracture</a:t>
            </a:r>
          </a:p>
        </p:txBody>
      </p:sp>
      <p:pic>
        <p:nvPicPr>
          <p:cNvPr id="14349" name="Picture 13" descr="bone marrow - Cop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>
          <a:xfrm>
            <a:off x="6877050" y="981075"/>
            <a:ext cx="1871663" cy="5876925"/>
          </a:xfrm>
        </p:spPr>
      </p:pic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7380288" y="2781300"/>
            <a:ext cx="215900" cy="360363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 flipH="1">
            <a:off x="7667625" y="3357563"/>
            <a:ext cx="71438" cy="1439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5429250" y="2143125"/>
            <a:ext cx="1655763" cy="15113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4353" name="Oval 17"/>
          <p:cNvSpPr>
            <a:spLocks noChangeArrowheads="1"/>
          </p:cNvSpPr>
          <p:nvPr/>
        </p:nvSpPr>
        <p:spPr bwMode="auto">
          <a:xfrm>
            <a:off x="5500688" y="2214563"/>
            <a:ext cx="1511300" cy="1368425"/>
          </a:xfrm>
          <a:prstGeom prst="ellips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14354" name="Oval 18"/>
          <p:cNvSpPr>
            <a:spLocks noChangeArrowheads="1"/>
          </p:cNvSpPr>
          <p:nvPr/>
        </p:nvSpPr>
        <p:spPr bwMode="auto">
          <a:xfrm>
            <a:off x="5573713" y="2286000"/>
            <a:ext cx="1366837" cy="1223963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5210175" y="2081213"/>
            <a:ext cx="577850" cy="204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>
            <a:off x="5067300" y="2438400"/>
            <a:ext cx="504825" cy="207963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5138738" y="2938463"/>
            <a:ext cx="504825" cy="21113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3138488" y="1652588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Fibrous layer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2709863" y="2084388"/>
            <a:ext cx="244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Laminated layer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2852738" y="2589213"/>
            <a:ext cx="230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Germinal layer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42875" y="1714500"/>
            <a:ext cx="2786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000" dirty="0"/>
              <a:t>Normally hydatid cyst wall is 3 layered</a:t>
            </a:r>
            <a:endParaRPr lang="ar-EG" sz="2000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42875" y="2428875"/>
            <a:ext cx="2857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000"/>
              <a:t>Osseous cyst wall is one layered</a:t>
            </a:r>
            <a:endParaRPr lang="ar-EG" sz="20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3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5" grpId="0"/>
      <p:bldP spid="14346" grpId="0"/>
      <p:bldP spid="14347" grpId="0"/>
      <p:bldP spid="14348" grpId="0"/>
      <p:bldP spid="14350" grpId="0" animBg="1"/>
      <p:bldP spid="14350" grpId="1" animBg="1"/>
      <p:bldP spid="14351" grpId="0" animBg="1"/>
      <p:bldP spid="14352" grpId="0" animBg="1"/>
      <p:bldP spid="14352" grpId="1" animBg="1"/>
      <p:bldP spid="14353" grpId="0" animBg="1"/>
      <p:bldP spid="14353" grpId="1" animBg="1"/>
      <p:bldP spid="14354" grpId="0" animBg="1"/>
      <p:bldP spid="14355" grpId="0" animBg="1"/>
      <p:bldP spid="14355" grpId="1" animBg="1"/>
      <p:bldP spid="14356" grpId="0" animBg="1"/>
      <p:bldP spid="14356" grpId="1" animBg="1"/>
      <p:bldP spid="14357" grpId="0" animBg="1"/>
      <p:bldP spid="14358" grpId="0"/>
      <p:bldP spid="14358" grpId="1"/>
      <p:bldP spid="14359" grpId="0"/>
      <p:bldP spid="14359" grpId="1"/>
      <p:bldP spid="14360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79388" y="188913"/>
            <a:ext cx="8713787" cy="503783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lvl="0" algn="ctr">
              <a:defRPr/>
            </a:pPr>
            <a:r>
              <a:rPr lang="en-US" sz="3200" dirty="0" smtClean="0"/>
              <a:t>Diagnosis of Hydatid Cyst</a:t>
            </a:r>
            <a:endParaRPr kumimoji="0" lang="en-US" sz="3200" b="0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52736"/>
            <a:ext cx="8640960" cy="33424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Clinically:</a:t>
            </a: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 Black" pitchFamily="34" charset="0"/>
              </a:rPr>
              <a:t>    - Slowly growing cystic tumor with history of   </a:t>
            </a: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 Black" pitchFamily="34" charset="0"/>
              </a:rPr>
              <a:t>      close contact to dogs.</a:t>
            </a: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X-ray imaging: </a:t>
            </a:r>
            <a:r>
              <a:rPr lang="en-US" sz="2400" b="1" dirty="0" smtClean="0">
                <a:solidFill>
                  <a:srgbClr val="002060"/>
                </a:solidFill>
                <a:latin typeface="Arial Black" pitchFamily="34" charset="0"/>
              </a:rPr>
              <a:t>(esp. in the lungs, &amp; calcified cysts):</a:t>
            </a: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 Black" pitchFamily="34" charset="0"/>
              </a:rPr>
              <a:t>    - Rounded solitary, or multiple, sharply  </a:t>
            </a: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 Black" pitchFamily="34" charset="0"/>
              </a:rPr>
              <a:t>      contoured cysts of 1-15 cm. in diameter.</a:t>
            </a: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 Black" pitchFamily="34" charset="0"/>
              </a:rPr>
              <a:t>    - Internal daughter cysts, give a car wheel  </a:t>
            </a: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 Black" pitchFamily="34" charset="0"/>
              </a:rPr>
              <a:t>      appearance.</a:t>
            </a:r>
          </a:p>
          <a:p>
            <a:pPr marL="274320" indent="-274320" algn="l" rtl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Arial Black" pitchFamily="34" charset="0"/>
              </a:rPr>
              <a:t>    - Thin crescent or ring shape calcifications.</a:t>
            </a:r>
            <a:endParaRPr lang="ar-S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581128"/>
            <a:ext cx="889248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 eaLnBrk="1" hangingPunct="1"/>
            <a:r>
              <a:rPr lang="en-US" sz="2400" b="1" u="sng" dirty="0" smtClean="0">
                <a:solidFill>
                  <a:srgbClr val="0070C0"/>
                </a:solidFill>
                <a:latin typeface="Arial Black" pitchFamily="34" charset="0"/>
              </a:rPr>
              <a:t>Computerized Tomography (CT) &amp; </a:t>
            </a:r>
            <a:r>
              <a:rPr lang="en-US" sz="2400" b="1" u="sng" dirty="0" err="1" smtClean="0">
                <a:solidFill>
                  <a:srgbClr val="0070C0"/>
                </a:solidFill>
                <a:latin typeface="Arial Black" pitchFamily="34" charset="0"/>
              </a:rPr>
              <a:t>Ultrasonography</a:t>
            </a:r>
            <a:r>
              <a:rPr lang="en-US" sz="2400" b="1" u="sng" dirty="0" smtClean="0">
                <a:solidFill>
                  <a:srgbClr val="0070C0"/>
                </a:solidFill>
                <a:latin typeface="Arial Black" pitchFamily="34" charset="0"/>
              </a:rPr>
              <a:t>:</a:t>
            </a:r>
          </a:p>
          <a:p>
            <a:pPr algn="l" rtl="0" eaLnBrk="1" hangingPunct="1">
              <a:buFontTx/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Arial Black" pitchFamily="34" charset="0"/>
              </a:rPr>
              <a:t>   - Detects uncalcified cysts.</a:t>
            </a:r>
          </a:p>
          <a:p>
            <a:pPr algn="l" rtl="0" eaLnBrk="1" hangingPunct="1">
              <a:buFontTx/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Arial Black" pitchFamily="34" charset="0"/>
              </a:rPr>
              <a:t>   - Of special value in the follow up of treated  </a:t>
            </a:r>
          </a:p>
          <a:p>
            <a:pPr algn="l" rtl="0" eaLnBrk="1" hangingPunct="1">
              <a:buFontTx/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Arial Black" pitchFamily="34" charset="0"/>
              </a:rPr>
              <a:t>     cases</a:t>
            </a:r>
            <a:r>
              <a:rPr lang="en-US" sz="2400" dirty="0" smtClean="0">
                <a:latin typeface="Arial Black" pitchFamily="34" charset="0"/>
              </a:rPr>
              <a:t>.</a:t>
            </a:r>
            <a:endParaRPr lang="ar-SA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188913"/>
            <a:ext cx="8569325" cy="596900"/>
          </a:xfr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3200" dirty="0" smtClean="0"/>
              <a:t>Diagnosis of Hydatid Cyst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0" y="3573463"/>
            <a:ext cx="2555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1- X-ray imaging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428875" y="3068638"/>
            <a:ext cx="6715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2- Computerized tomography &amp; ultrasonography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500313" y="6072188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4- Aspiration cytology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0" y="5286375"/>
            <a:ext cx="2520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/>
              <a:t>3- Finding hydatid material</a:t>
            </a:r>
          </a:p>
        </p:txBody>
      </p:sp>
      <p:pic>
        <p:nvPicPr>
          <p:cNvPr id="18447" name="Picture 15" descr="CT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14688" y="1071563"/>
            <a:ext cx="2233612" cy="1925637"/>
          </a:xfrm>
          <a:noFill/>
        </p:spPr>
      </p:pic>
      <p:pic>
        <p:nvPicPr>
          <p:cNvPr id="18448" name="Picture 16" descr="CT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357938" y="1285875"/>
            <a:ext cx="2376487" cy="1528763"/>
          </a:xfrm>
          <a:noFill/>
        </p:spPr>
      </p:pic>
      <p:pic>
        <p:nvPicPr>
          <p:cNvPr id="18450" name="Picture 18" descr="Aspiration cytolog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484438" y="3860800"/>
            <a:ext cx="3265487" cy="2185988"/>
          </a:xfrm>
        </p:spPr>
      </p:pic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5903913" y="6092825"/>
            <a:ext cx="324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After surgical removal</a:t>
            </a:r>
          </a:p>
        </p:txBody>
      </p:sp>
      <p:pic>
        <p:nvPicPr>
          <p:cNvPr id="18454" name="Picture 22" descr="hydatid cyst in lu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908050"/>
            <a:ext cx="21336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5" name="Line 23"/>
          <p:cNvSpPr>
            <a:spLocks noChangeShapeType="1"/>
          </p:cNvSpPr>
          <p:nvPr/>
        </p:nvSpPr>
        <p:spPr bwMode="auto">
          <a:xfrm flipH="1" flipV="1">
            <a:off x="1979613" y="2060575"/>
            <a:ext cx="287337" cy="8636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pic>
        <p:nvPicPr>
          <p:cNvPr id="18456" name="Picture 24" descr="hydatid sand"/>
          <p:cNvPicPr>
            <a:picLocks noChangeAspect="1" noChangeArrowheads="1"/>
          </p:cNvPicPr>
          <p:nvPr/>
        </p:nvPicPr>
        <p:blipFill>
          <a:blip r:embed="rId6" cstate="print">
            <a:lum bright="-6000" contrast="12000"/>
          </a:blip>
          <a:srcRect/>
          <a:stretch>
            <a:fillRect/>
          </a:stretch>
        </p:blipFill>
        <p:spPr bwMode="auto">
          <a:xfrm>
            <a:off x="323850" y="4221163"/>
            <a:ext cx="19637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26" descr="removed hydatid cy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6372225" y="3860800"/>
            <a:ext cx="2259013" cy="2187575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41" grpId="0"/>
      <p:bldP spid="18442" grpId="0"/>
      <p:bldP spid="18443" grpId="0"/>
      <p:bldP spid="18444" grpId="0"/>
      <p:bldP spid="18453" grpId="0"/>
      <p:bldP spid="184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79388" y="188913"/>
            <a:ext cx="8713787" cy="503783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lvl="0" algn="ctr">
              <a:defRPr/>
            </a:pPr>
            <a:r>
              <a:rPr lang="en-US" sz="3200" dirty="0" smtClean="0"/>
              <a:t>Diagnosis of Hydatid Cyst</a:t>
            </a:r>
            <a:endParaRPr kumimoji="0" lang="en-US" sz="3200" b="0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3600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</a:rPr>
              <a:t>Aspiration cytology:</a:t>
            </a:r>
            <a:endParaRPr lang="ar-S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12776"/>
            <a:ext cx="849694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Trichrome stain may be used to show acid-fast hooklets.</a:t>
            </a:r>
            <a:b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- Risky &amp; may cause implantation &amp; formation of new cysts.</a:t>
            </a:r>
            <a:b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- May cause anaphylactic shock .</a:t>
            </a:r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420888"/>
            <a:ext cx="835292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 eaLnBrk="1" hangingPunct="1"/>
            <a:r>
              <a:rPr lang="en-US" sz="2400" b="1" dirty="0" smtClean="0">
                <a:solidFill>
                  <a:srgbClr val="C00000"/>
                </a:solidFill>
                <a:latin typeface="Arial Black" pitchFamily="34" charset="0"/>
              </a:rPr>
              <a:t>Finding hydatid material:</a:t>
            </a:r>
          </a:p>
          <a:p>
            <a:pPr algn="l" rtl="0" eaLnBrk="1" hangingPunct="1">
              <a:buFontTx/>
              <a:buNone/>
            </a:pPr>
            <a:r>
              <a:rPr lang="en-US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After surgery, in sputum  or urine.</a:t>
            </a:r>
            <a:endParaRPr lang="ar-SA" dirty="0"/>
          </a:p>
        </p:txBody>
      </p:sp>
      <p:pic>
        <p:nvPicPr>
          <p:cNvPr id="6" name="Picture 6" descr="hyd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212975"/>
            <a:ext cx="2667000" cy="28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hyd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356992"/>
            <a:ext cx="3219450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yd5"/>
          <p:cNvPicPr>
            <a:picLocks noChangeAspect="1" noChangeArrowheads="1"/>
          </p:cNvPicPr>
          <p:nvPr/>
        </p:nvPicPr>
        <p:blipFill>
          <a:blip r:embed="rId4" cstate="print"/>
          <a:srcRect b="16255"/>
          <a:stretch>
            <a:fillRect/>
          </a:stretch>
        </p:blipFill>
        <p:spPr bwMode="auto">
          <a:xfrm>
            <a:off x="344488" y="3284984"/>
            <a:ext cx="23987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179388" y="188913"/>
            <a:ext cx="8713787" cy="503783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lvl="0" algn="ctr"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Echinococcus granulosus</a:t>
            </a:r>
            <a:endParaRPr kumimoji="0" lang="en-US" sz="3200" b="1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516216" y="908720"/>
            <a:ext cx="2317750" cy="46085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1520" y="980728"/>
            <a:ext cx="63367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A small cestode (3-6 mm. long), formed of 3 segments, immature, mature &amp; gravid.</a:t>
            </a:r>
            <a:endParaRPr lang="ar-SA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1772816"/>
            <a:ext cx="63367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C00000"/>
                </a:solidFill>
                <a:latin typeface="Arial Black" pitchFamily="34" charset="0"/>
              </a:rPr>
              <a:t>Scolex: 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similar to </a:t>
            </a:r>
            <a:r>
              <a:rPr lang="en-US" b="1" i="1" dirty="0" smtClean="0">
                <a:solidFill>
                  <a:srgbClr val="002060"/>
                </a:solidFill>
                <a:latin typeface="Arial Black" pitchFamily="34" charset="0"/>
              </a:rPr>
              <a:t>T. solium,  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globular with 2 circles of dagger-shaped hooks.</a:t>
            </a:r>
            <a:endParaRPr lang="ar-SA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2492896"/>
            <a:ext cx="63367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C00000"/>
                </a:solidFill>
                <a:latin typeface="Arial Black" pitchFamily="34" charset="0"/>
              </a:rPr>
              <a:t>Mature segment: 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longer than broad, similar to</a:t>
            </a:r>
            <a:r>
              <a:rPr lang="en-US" b="1" i="1" dirty="0" smtClean="0">
                <a:solidFill>
                  <a:srgbClr val="002060"/>
                </a:solidFill>
                <a:latin typeface="Arial Black" pitchFamily="34" charset="0"/>
              </a:rPr>
              <a:t>Taenia 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species.</a:t>
            </a:r>
            <a:endParaRPr lang="ar-SA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3212976"/>
            <a:ext cx="64087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C00000"/>
                </a:solidFill>
                <a:latin typeface="Arial Black" pitchFamily="34" charset="0"/>
              </a:rPr>
              <a:t>Gravid segment: 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longer than broad, the gravid uterus gives lateral pouches.</a:t>
            </a:r>
            <a:endParaRPr lang="ar-SA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4149080"/>
            <a:ext cx="6192688" cy="19205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73050" indent="-273050" algn="l" rtl="0" eaLnBrk="1" hangingPunct="1">
              <a:lnSpc>
                <a:spcPct val="80000"/>
              </a:lnSpc>
              <a:buFont typeface="Wingdings 2" pitchFamily="18" charset="2"/>
              <a:buChar char=""/>
            </a:pPr>
            <a:r>
              <a:rPr lang="en-US" b="1" dirty="0" smtClean="0">
                <a:solidFill>
                  <a:srgbClr val="006600"/>
                </a:solidFill>
                <a:latin typeface="Arial Black" pitchFamily="34" charset="0"/>
              </a:rPr>
              <a:t>Habitat:</a:t>
            </a:r>
          </a:p>
          <a:p>
            <a:pPr marL="273050" indent="-273050" algn="l" rtl="0" eaLnBrk="1" hangingPunct="1">
              <a:lnSpc>
                <a:spcPct val="80000"/>
              </a:lnSpc>
              <a:buFont typeface="Wingdings 2" pitchFamily="18" charset="2"/>
              <a:buChar char=""/>
            </a:pPr>
            <a:endParaRPr lang="en-US" b="1" dirty="0" smtClean="0">
              <a:solidFill>
                <a:srgbClr val="006600"/>
              </a:solidFill>
              <a:latin typeface="Arial Black" pitchFamily="34" charset="0"/>
            </a:endParaRPr>
          </a:p>
          <a:p>
            <a:pPr marL="273050" indent="-273050" algn="l" rtl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b="1" dirty="0" smtClean="0">
                <a:solidFill>
                  <a:srgbClr val="C00000"/>
                </a:solidFill>
                <a:latin typeface="Arial Black" pitchFamily="34" charset="0"/>
              </a:rPr>
              <a:t>   The adult 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lives in the small intestine of dog &amp; other canines (DH).</a:t>
            </a:r>
          </a:p>
          <a:p>
            <a:pPr marL="273050" indent="-273050" algn="l" rtl="0" eaLnBrk="1" hangingPunct="1">
              <a:lnSpc>
                <a:spcPct val="80000"/>
              </a:lnSpc>
              <a:buFont typeface="Wingdings 2" pitchFamily="18" charset="2"/>
              <a:buChar char=""/>
            </a:pPr>
            <a:endParaRPr lang="en-US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273050" indent="-273050" algn="l" rtl="0" eaLnBrk="1" hangingPunct="1">
              <a:lnSpc>
                <a:spcPct val="80000"/>
              </a:lnSpc>
              <a:buFont typeface="Wingdings 2" pitchFamily="18" charset="2"/>
              <a:buChar char=""/>
            </a:pPr>
            <a:r>
              <a:rPr lang="en-US" b="1" dirty="0" smtClean="0">
                <a:solidFill>
                  <a:srgbClr val="C00000"/>
                </a:solidFill>
                <a:latin typeface="Arial Black" pitchFamily="34" charset="0"/>
              </a:rPr>
              <a:t>Eggs 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are discharged in the feces, &amp; ingested by sheep, cattle &amp; occasionally man.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913"/>
            <a:ext cx="8229600" cy="596900"/>
          </a:xfr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3200" smtClean="0"/>
              <a:t>Diagnosis </a:t>
            </a:r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250825" y="3284538"/>
            <a:ext cx="314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6- </a:t>
            </a:r>
            <a:r>
              <a:rPr lang="en-US" sz="2400" u="sng"/>
              <a:t>Serological tests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50825" y="5516563"/>
            <a:ext cx="3313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7- </a:t>
            </a:r>
            <a:r>
              <a:rPr lang="en-US" sz="2400" u="sng"/>
              <a:t>Molecular diagnosis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57188" y="785813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5- </a:t>
            </a:r>
            <a:r>
              <a:rPr lang="en-US" sz="2400" u="sng"/>
              <a:t>Intradermal test of Casoni</a:t>
            </a:r>
          </a:p>
        </p:txBody>
      </p:sp>
      <p:pic>
        <p:nvPicPr>
          <p:cNvPr id="20492" name="Picture 12" descr="Casoni tes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>
          <a:xfrm>
            <a:off x="928688" y="1285875"/>
            <a:ext cx="3089275" cy="1754188"/>
          </a:xfrm>
        </p:spPr>
      </p:pic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50825" y="5910263"/>
            <a:ext cx="6500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</a:rPr>
              <a:t>Detection of parasite DNA in patient’s serum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86250" y="1357313"/>
            <a:ext cx="4429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>
                <a:solidFill>
                  <a:srgbClr val="000099"/>
                </a:solidFill>
              </a:rPr>
              <a:t>May give false positive results in 18%</a:t>
            </a:r>
            <a:endParaRPr lang="ar-EG" sz="240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00563" y="2143125"/>
            <a:ext cx="3857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>
                <a:solidFill>
                  <a:srgbClr val="000099"/>
                </a:solidFill>
              </a:rPr>
              <a:t>May give allergic reactions</a:t>
            </a:r>
            <a:endParaRPr lang="ar-EG" sz="240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22263" y="3784600"/>
            <a:ext cx="8501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>
                <a:solidFill>
                  <a:srgbClr val="000099"/>
                </a:solidFill>
              </a:rPr>
              <a:t>-By IHA to detect anti-hydatid antibodies in patient’s serum </a:t>
            </a:r>
            <a:endParaRPr lang="ar-EG" sz="2400">
              <a:solidFill>
                <a:srgbClr val="000099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2263" y="4213225"/>
            <a:ext cx="5357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 dirty="0">
                <a:solidFill>
                  <a:srgbClr val="000099"/>
                </a:solidFill>
              </a:rPr>
              <a:t>-By ELISA to detect hydatid antigen</a:t>
            </a:r>
            <a:endParaRPr lang="ar-EG" sz="2400" dirty="0">
              <a:solidFill>
                <a:srgbClr val="000099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22263" y="4641850"/>
            <a:ext cx="8643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400">
                <a:solidFill>
                  <a:srgbClr val="000099"/>
                </a:solidFill>
              </a:rPr>
              <a:t>-By immunoelectrophoresis to detect serum antibodies against antigen 5</a:t>
            </a:r>
            <a:endParaRPr lang="ar-EG" sz="24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12294" grpId="0"/>
      <p:bldP spid="20491" grpId="0"/>
      <p:bldP spid="11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569325" cy="647700"/>
          </a:xfr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3200" smtClean="0"/>
              <a:t>Treatment 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8713787" cy="5761038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000099"/>
                </a:solidFill>
              </a:rPr>
              <a:t>1- Surgical removal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000099"/>
                </a:solidFill>
              </a:rPr>
              <a:t>2- PAIR Technique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dirty="0" err="1" smtClean="0">
                <a:solidFill>
                  <a:srgbClr val="000099"/>
                </a:solidFill>
              </a:rPr>
              <a:t>P</a:t>
            </a:r>
            <a:r>
              <a:rPr lang="en-US" sz="2400" dirty="0" err="1" smtClean="0"/>
              <a:t>ercutaneous</a:t>
            </a:r>
            <a:r>
              <a:rPr lang="en-US" sz="2400" dirty="0" smtClean="0"/>
              <a:t>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000099"/>
                </a:solidFill>
              </a:rPr>
              <a:t>A</a:t>
            </a:r>
            <a:r>
              <a:rPr lang="en-US" sz="2400" dirty="0" smtClean="0"/>
              <a:t>spiration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000099"/>
                </a:solidFill>
              </a:rPr>
              <a:t>I</a:t>
            </a:r>
            <a:r>
              <a:rPr lang="en-US" sz="2400" dirty="0" smtClean="0"/>
              <a:t>njection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dirty="0" err="1" smtClean="0">
                <a:solidFill>
                  <a:srgbClr val="000099"/>
                </a:solidFill>
              </a:rPr>
              <a:t>R</a:t>
            </a:r>
            <a:r>
              <a:rPr lang="en-US" sz="2400" dirty="0" err="1" smtClean="0"/>
              <a:t>easpiration</a:t>
            </a:r>
            <a:r>
              <a:rPr lang="en-US" sz="2400" dirty="0" smtClean="0"/>
              <a:t> 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Done under </a:t>
            </a:r>
            <a:r>
              <a:rPr lang="en-US" sz="2400" dirty="0" err="1" smtClean="0"/>
              <a:t>sonographic</a:t>
            </a:r>
            <a:r>
              <a:rPr lang="en-US" sz="2400" dirty="0" smtClean="0"/>
              <a:t> or CT guidance.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000099"/>
                </a:solidFill>
              </a:rPr>
              <a:t>3- Medical treatment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   </a:t>
            </a:r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Albendazole</a:t>
            </a:r>
            <a:r>
              <a:rPr lang="en-US" sz="2400" dirty="0" smtClean="0"/>
              <a:t> </a:t>
            </a:r>
            <a:r>
              <a:rPr lang="en-US" sz="1800" dirty="0" smtClean="0"/>
              <a:t>(</a:t>
            </a:r>
            <a:r>
              <a:rPr lang="en-US" sz="1800" b="1" dirty="0" smtClean="0"/>
              <a:t>400mg. twice/day for 4 weeks. Repeated up to 12 cycles, each separated by 2 weeks interval.</a:t>
            </a:r>
            <a:r>
              <a:rPr lang="en-US" sz="1800" dirty="0" smtClean="0"/>
              <a:t>)</a:t>
            </a:r>
            <a:endParaRPr lang="en-US" sz="2400" dirty="0" smtClean="0"/>
          </a:p>
          <a:p>
            <a:pPr algn="l" rtl="0" eaLnBrk="1" hangingPunct="1">
              <a:lnSpc>
                <a:spcPct val="90000"/>
              </a:lnSpc>
              <a:buNone/>
            </a:pPr>
            <a:r>
              <a:rPr lang="en-US" sz="2400" dirty="0" smtClean="0"/>
              <a:t>  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Praziquantel </a:t>
            </a:r>
            <a:r>
              <a:rPr lang="en-US" sz="2400" dirty="0" smtClean="0"/>
              <a:t>(</a:t>
            </a:r>
            <a:r>
              <a:rPr lang="en-US" sz="1800" b="1" dirty="0" smtClean="0"/>
              <a:t>in a dose of 40 mg /kg daily for 15 days</a:t>
            </a:r>
            <a:r>
              <a:rPr lang="en-US" sz="1800" dirty="0" smtClean="0"/>
              <a:t>)</a:t>
            </a:r>
            <a:endParaRPr lang="en-US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6" name="Picture 8" descr="removed hydatid cys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08400" y="908050"/>
            <a:ext cx="1655763" cy="1604963"/>
          </a:xfrm>
        </p:spPr>
      </p:pic>
      <p:pic>
        <p:nvPicPr>
          <p:cNvPr id="22537" name="Picture 9" descr="aspiration needl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>
          <a:xfrm>
            <a:off x="6227763" y="981075"/>
            <a:ext cx="2520950" cy="1062038"/>
          </a:xfrm>
          <a:noFill/>
        </p:spPr>
      </p:pic>
      <p:pic>
        <p:nvPicPr>
          <p:cNvPr id="22538" name="Picture 10" descr="aspira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2636838"/>
            <a:ext cx="2589212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Hydatid cyst of li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2636838"/>
            <a:ext cx="16383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Line 12"/>
          <p:cNvSpPr>
            <a:spLocks noChangeShapeType="1"/>
          </p:cNvSpPr>
          <p:nvPr/>
        </p:nvSpPr>
        <p:spPr bwMode="auto">
          <a:xfrm flipV="1">
            <a:off x="3348038" y="3357563"/>
            <a:ext cx="792162" cy="2889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6084888" y="2060575"/>
            <a:ext cx="280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Aspiration needle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5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5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5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5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5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5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5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5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5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5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40" grpId="0" animBg="1"/>
      <p:bldP spid="225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79388" y="188913"/>
            <a:ext cx="8713787" cy="503783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lvl="0" algn="ctr">
              <a:defRPr/>
            </a:pPr>
            <a:r>
              <a:rPr lang="en-US" sz="3200" kern="0" dirty="0" smtClean="0">
                <a:latin typeface="Arial Black" pitchFamily="34" charset="0"/>
              </a:rPr>
              <a:t>Epidemiology</a:t>
            </a:r>
            <a:endParaRPr kumimoji="0" lang="en-US" sz="3200" b="0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GARDSAL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852936"/>
            <a:ext cx="1912839" cy="233045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447800"/>
            <a:ext cx="69342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Infection with hydatid cyst depends on: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Char char="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Intimate association of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humans &amp; infected dogs.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Char char="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Eggs dispersal &amp; survival as transmission is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hand to mouth.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Char char=""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Eggs are obtained from the soil or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fur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of dogs or through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vegetables &amp; water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.</a:t>
            </a:r>
            <a:endParaRPr kumimoji="0" lang="en-GB" sz="3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533400"/>
            <a:ext cx="8534400" cy="758825"/>
          </a:xfrm>
          <a:prstGeom prst="rect">
            <a:avLst/>
          </a:prstGeom>
        </p:spPr>
        <p:txBody>
          <a:bodyPr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young_gu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692696"/>
            <a:ext cx="2088232" cy="212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ife cycle of Balantidium coli"/>
          <p:cNvPicPr>
            <a:picLocks noChangeAspect="1" noChangeArrowheads="1"/>
          </p:cNvPicPr>
          <p:nvPr/>
        </p:nvPicPr>
        <p:blipFill>
          <a:blip r:embed="rId4" cstate="print"/>
          <a:srcRect l="20363" t="21700" r="72939" b="68271"/>
          <a:stretch>
            <a:fillRect/>
          </a:stretch>
        </p:blipFill>
        <p:spPr bwMode="auto">
          <a:xfrm>
            <a:off x="7740352" y="4797152"/>
            <a:ext cx="8549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79388" y="188913"/>
            <a:ext cx="8713787" cy="503783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lvl="0" algn="ctr">
              <a:defRPr/>
            </a:pPr>
            <a:r>
              <a:rPr lang="en-US" sz="3200" kern="0" dirty="0" smtClean="0">
                <a:latin typeface="Arial Black" pitchFamily="34" charset="0"/>
              </a:rPr>
              <a:t>Prevention &amp; control</a:t>
            </a:r>
            <a:endParaRPr kumimoji="0" lang="en-US" sz="3200" b="0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1524000"/>
            <a:ext cx="8613775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Char char="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Proper disposal of infected viscera in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slaughter house.</a:t>
            </a:r>
          </a:p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Char char="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Elimination of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stray dogs.</a:t>
            </a:r>
          </a:p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Char char="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Periodic examination &amp; treatment of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pet dogs.</a:t>
            </a:r>
          </a:p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Char char="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Man should avoid dogs &amp;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prevent children from playing with them.</a:t>
            </a:r>
          </a:p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/>
              <a:buChar char="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Protection of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food &amp; drink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from being contaminated with dog’s faeces.</a:t>
            </a:r>
          </a:p>
          <a:p>
            <a:pPr marL="365760" marR="0" lvl="0" indent="-256032" algn="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5" name="Picture 4" descr="C:\Users\Dr. Nadia El-Deeb\Documents\Pictures\thumbnailCARU6Q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720">
            <a:off x="7615109" y="950572"/>
            <a:ext cx="1485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 rot="5400000">
            <a:off x="7867600" y="1429544"/>
            <a:ext cx="1143000" cy="5334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188913"/>
            <a:ext cx="8642350" cy="1143000"/>
          </a:xfr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2800" i="1" dirty="0" smtClean="0"/>
              <a:t>Echinococcus </a:t>
            </a:r>
            <a:r>
              <a:rPr lang="en-US" sz="2800" i="1" dirty="0" err="1" smtClean="0"/>
              <a:t>multilocularis</a:t>
            </a:r>
            <a:r>
              <a:rPr lang="en-US" sz="3200" i="1" dirty="0" smtClean="0"/>
              <a:t> </a:t>
            </a:r>
            <a:r>
              <a:rPr lang="en-US" sz="2400" dirty="0" smtClean="0"/>
              <a:t>and </a:t>
            </a:r>
            <a:r>
              <a:rPr lang="en-US" sz="2800" dirty="0" smtClean="0"/>
              <a:t>Alveolar Hydatid Disease</a:t>
            </a:r>
            <a:endParaRPr lang="en-US" sz="3200" i="1" dirty="0" smtClean="0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50825" y="1341438"/>
            <a:ext cx="8642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chemeClr val="accent2"/>
                </a:solidFill>
              </a:rPr>
              <a:t>Geog. Distribution:</a:t>
            </a:r>
            <a:r>
              <a:rPr lang="en-US" sz="2800"/>
              <a:t> North America, Siberia &amp; Eskimos</a:t>
            </a:r>
          </a:p>
        </p:txBody>
      </p:sp>
      <p:pic>
        <p:nvPicPr>
          <p:cNvPr id="2058" name="Picture 10" descr="fox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2565400"/>
            <a:ext cx="3600450" cy="2436813"/>
          </a:xfrm>
          <a:noFill/>
        </p:spPr>
      </p:pic>
      <p:pic>
        <p:nvPicPr>
          <p:cNvPr id="2059" name="Picture 11" descr="wolve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1500" y="2565400"/>
            <a:ext cx="3241675" cy="2411413"/>
          </a:xfrm>
          <a:noFill/>
        </p:spPr>
      </p:pic>
      <p:pic>
        <p:nvPicPr>
          <p:cNvPr id="2060" name="Picture 12" descr="cat in snow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>
          <a:xfrm>
            <a:off x="4067175" y="2781300"/>
            <a:ext cx="1377950" cy="1319213"/>
          </a:xfrm>
          <a:noFill/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95288" y="2060575"/>
            <a:ext cx="2952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/>
              <a:t>Foxes </a:t>
            </a:r>
            <a:r>
              <a:rPr lang="ar-EG" sz="2800"/>
              <a:t>الثعالب</a:t>
            </a:r>
            <a:r>
              <a:rPr lang="en-US" sz="2800"/>
              <a:t>  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5651500" y="2060575"/>
            <a:ext cx="316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/>
              <a:t>Wolves </a:t>
            </a:r>
            <a:r>
              <a:rPr lang="ar-EG" sz="2800"/>
              <a:t>الذئاب</a:t>
            </a:r>
            <a:endParaRPr lang="en-US" sz="2800"/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3995738" y="2276475"/>
            <a:ext cx="1441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/>
              <a:t>Cats </a:t>
            </a:r>
          </a:p>
        </p:txBody>
      </p:sp>
      <p:sp>
        <p:nvSpPr>
          <p:cNvPr id="2064" name="Freeform 16"/>
          <p:cNvSpPr>
            <a:spLocks/>
          </p:cNvSpPr>
          <p:nvPr/>
        </p:nvSpPr>
        <p:spPr bwMode="auto">
          <a:xfrm>
            <a:off x="1835150" y="3789363"/>
            <a:ext cx="215900" cy="153987"/>
          </a:xfrm>
          <a:custGeom>
            <a:avLst/>
            <a:gdLst>
              <a:gd name="T0" fmla="*/ 0 w 136"/>
              <a:gd name="T1" fmla="*/ 2147483647 h 97"/>
              <a:gd name="T2" fmla="*/ 2147483647 w 136"/>
              <a:gd name="T3" fmla="*/ 2147483647 h 97"/>
              <a:gd name="T4" fmla="*/ 2147483647 w 136"/>
              <a:gd name="T5" fmla="*/ 2147483647 h 97"/>
              <a:gd name="T6" fmla="*/ 0 60000 65536"/>
              <a:gd name="T7" fmla="*/ 0 60000 65536"/>
              <a:gd name="T8" fmla="*/ 0 60000 65536"/>
              <a:gd name="T9" fmla="*/ 0 w 136"/>
              <a:gd name="T10" fmla="*/ 0 h 97"/>
              <a:gd name="T11" fmla="*/ 136 w 136"/>
              <a:gd name="T12" fmla="*/ 97 h 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97">
                <a:moveTo>
                  <a:pt x="0" y="52"/>
                </a:moveTo>
                <a:cubicBezTo>
                  <a:pt x="34" y="26"/>
                  <a:pt x="68" y="0"/>
                  <a:pt x="91" y="7"/>
                </a:cubicBezTo>
                <a:cubicBezTo>
                  <a:pt x="114" y="14"/>
                  <a:pt x="129" y="82"/>
                  <a:pt x="136" y="97"/>
                </a:cubicBezTo>
              </a:path>
            </a:pathLst>
          </a:custGeom>
          <a:noFill/>
          <a:ln w="317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65" name="Freeform 17"/>
          <p:cNvSpPr>
            <a:spLocks/>
          </p:cNvSpPr>
          <p:nvPr/>
        </p:nvSpPr>
        <p:spPr bwMode="auto">
          <a:xfrm>
            <a:off x="7164388" y="3933825"/>
            <a:ext cx="215900" cy="153988"/>
          </a:xfrm>
          <a:custGeom>
            <a:avLst/>
            <a:gdLst>
              <a:gd name="T0" fmla="*/ 0 w 136"/>
              <a:gd name="T1" fmla="*/ 2147483647 h 97"/>
              <a:gd name="T2" fmla="*/ 2147483647 w 136"/>
              <a:gd name="T3" fmla="*/ 2147483647 h 97"/>
              <a:gd name="T4" fmla="*/ 2147483647 w 136"/>
              <a:gd name="T5" fmla="*/ 2147483647 h 97"/>
              <a:gd name="T6" fmla="*/ 0 60000 65536"/>
              <a:gd name="T7" fmla="*/ 0 60000 65536"/>
              <a:gd name="T8" fmla="*/ 0 60000 65536"/>
              <a:gd name="T9" fmla="*/ 0 w 136"/>
              <a:gd name="T10" fmla="*/ 0 h 97"/>
              <a:gd name="T11" fmla="*/ 136 w 136"/>
              <a:gd name="T12" fmla="*/ 97 h 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97">
                <a:moveTo>
                  <a:pt x="0" y="52"/>
                </a:moveTo>
                <a:cubicBezTo>
                  <a:pt x="34" y="26"/>
                  <a:pt x="68" y="0"/>
                  <a:pt x="91" y="7"/>
                </a:cubicBezTo>
                <a:cubicBezTo>
                  <a:pt x="114" y="14"/>
                  <a:pt x="129" y="82"/>
                  <a:pt x="136" y="97"/>
                </a:cubicBezTo>
              </a:path>
            </a:pathLst>
          </a:custGeom>
          <a:noFill/>
          <a:ln w="317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66" name="Freeform 18"/>
          <p:cNvSpPr>
            <a:spLocks/>
          </p:cNvSpPr>
          <p:nvPr/>
        </p:nvSpPr>
        <p:spPr bwMode="auto">
          <a:xfrm>
            <a:off x="4500563" y="3573463"/>
            <a:ext cx="215900" cy="153987"/>
          </a:xfrm>
          <a:custGeom>
            <a:avLst/>
            <a:gdLst>
              <a:gd name="T0" fmla="*/ 0 w 136"/>
              <a:gd name="T1" fmla="*/ 2147483647 h 97"/>
              <a:gd name="T2" fmla="*/ 2147483647 w 136"/>
              <a:gd name="T3" fmla="*/ 2147483647 h 97"/>
              <a:gd name="T4" fmla="*/ 2147483647 w 136"/>
              <a:gd name="T5" fmla="*/ 2147483647 h 97"/>
              <a:gd name="T6" fmla="*/ 0 60000 65536"/>
              <a:gd name="T7" fmla="*/ 0 60000 65536"/>
              <a:gd name="T8" fmla="*/ 0 60000 65536"/>
              <a:gd name="T9" fmla="*/ 0 w 136"/>
              <a:gd name="T10" fmla="*/ 0 h 97"/>
              <a:gd name="T11" fmla="*/ 136 w 136"/>
              <a:gd name="T12" fmla="*/ 97 h 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97">
                <a:moveTo>
                  <a:pt x="0" y="52"/>
                </a:moveTo>
                <a:cubicBezTo>
                  <a:pt x="34" y="26"/>
                  <a:pt x="68" y="0"/>
                  <a:pt x="91" y="7"/>
                </a:cubicBezTo>
                <a:cubicBezTo>
                  <a:pt x="114" y="14"/>
                  <a:pt x="129" y="82"/>
                  <a:pt x="136" y="97"/>
                </a:cubicBezTo>
              </a:path>
            </a:pathLst>
          </a:custGeom>
          <a:noFill/>
          <a:ln w="317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67" name="Freeform 19"/>
          <p:cNvSpPr>
            <a:spLocks/>
          </p:cNvSpPr>
          <p:nvPr/>
        </p:nvSpPr>
        <p:spPr bwMode="auto">
          <a:xfrm>
            <a:off x="7956550" y="3860800"/>
            <a:ext cx="215900" cy="71438"/>
          </a:xfrm>
          <a:custGeom>
            <a:avLst/>
            <a:gdLst>
              <a:gd name="T0" fmla="*/ 0 w 136"/>
              <a:gd name="T1" fmla="*/ 0 h 45"/>
              <a:gd name="T2" fmla="*/ 2147483647 w 136"/>
              <a:gd name="T3" fmla="*/ 2147483647 h 45"/>
              <a:gd name="T4" fmla="*/ 2147483647 w 136"/>
              <a:gd name="T5" fmla="*/ 0 h 45"/>
              <a:gd name="T6" fmla="*/ 0 60000 65536"/>
              <a:gd name="T7" fmla="*/ 0 60000 65536"/>
              <a:gd name="T8" fmla="*/ 0 60000 65536"/>
              <a:gd name="T9" fmla="*/ 0 w 136"/>
              <a:gd name="T10" fmla="*/ 0 h 45"/>
              <a:gd name="T11" fmla="*/ 136 w 136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45">
                <a:moveTo>
                  <a:pt x="0" y="0"/>
                </a:moveTo>
                <a:cubicBezTo>
                  <a:pt x="34" y="22"/>
                  <a:pt x="68" y="45"/>
                  <a:pt x="91" y="45"/>
                </a:cubicBezTo>
                <a:cubicBezTo>
                  <a:pt x="114" y="45"/>
                  <a:pt x="129" y="7"/>
                  <a:pt x="136" y="0"/>
                </a:cubicBezTo>
              </a:path>
            </a:pathLst>
          </a:custGeom>
          <a:noFill/>
          <a:ln w="317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068" name="Oval 20"/>
          <p:cNvSpPr>
            <a:spLocks noChangeArrowheads="1"/>
          </p:cNvSpPr>
          <p:nvPr/>
        </p:nvSpPr>
        <p:spPr bwMode="auto">
          <a:xfrm>
            <a:off x="2268538" y="4005263"/>
            <a:ext cx="71437" cy="71437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69" name="Oval 21"/>
          <p:cNvSpPr>
            <a:spLocks noChangeArrowheads="1"/>
          </p:cNvSpPr>
          <p:nvPr/>
        </p:nvSpPr>
        <p:spPr bwMode="auto">
          <a:xfrm>
            <a:off x="4859338" y="3716338"/>
            <a:ext cx="71437" cy="71437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70" name="Oval 22"/>
          <p:cNvSpPr>
            <a:spLocks noChangeArrowheads="1"/>
          </p:cNvSpPr>
          <p:nvPr/>
        </p:nvSpPr>
        <p:spPr bwMode="auto">
          <a:xfrm>
            <a:off x="7596188" y="4149725"/>
            <a:ext cx="71437" cy="71438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71" name="Oval 23"/>
          <p:cNvSpPr>
            <a:spLocks noChangeArrowheads="1"/>
          </p:cNvSpPr>
          <p:nvPr/>
        </p:nvSpPr>
        <p:spPr bwMode="auto">
          <a:xfrm>
            <a:off x="8316913" y="3933825"/>
            <a:ext cx="71437" cy="71438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72" name="Oval 24"/>
          <p:cNvSpPr>
            <a:spLocks noChangeArrowheads="1"/>
          </p:cNvSpPr>
          <p:nvPr/>
        </p:nvSpPr>
        <p:spPr bwMode="auto">
          <a:xfrm>
            <a:off x="2484438" y="3860800"/>
            <a:ext cx="71437" cy="71438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73" name="Oval 25"/>
          <p:cNvSpPr>
            <a:spLocks noChangeArrowheads="1"/>
          </p:cNvSpPr>
          <p:nvPr/>
        </p:nvSpPr>
        <p:spPr bwMode="auto">
          <a:xfrm>
            <a:off x="8459788" y="4221163"/>
            <a:ext cx="71437" cy="71437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74" name="Oval 26"/>
          <p:cNvSpPr>
            <a:spLocks noChangeArrowheads="1"/>
          </p:cNvSpPr>
          <p:nvPr/>
        </p:nvSpPr>
        <p:spPr bwMode="auto">
          <a:xfrm>
            <a:off x="7235825" y="4437063"/>
            <a:ext cx="71438" cy="71437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75" name="Oval 27"/>
          <p:cNvSpPr>
            <a:spLocks noChangeArrowheads="1"/>
          </p:cNvSpPr>
          <p:nvPr/>
        </p:nvSpPr>
        <p:spPr bwMode="auto">
          <a:xfrm>
            <a:off x="2700338" y="3933825"/>
            <a:ext cx="71437" cy="71438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 flipH="1" flipV="1">
            <a:off x="1979613" y="4005263"/>
            <a:ext cx="1152525" cy="1152525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1403350" y="5157788"/>
            <a:ext cx="6337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</a:rPr>
              <a:t>Adult </a:t>
            </a:r>
            <a:r>
              <a:rPr lang="en-US" sz="2800" i="1">
                <a:solidFill>
                  <a:srgbClr val="0000CC"/>
                </a:solidFill>
              </a:rPr>
              <a:t>E.multilocularis</a:t>
            </a:r>
            <a:r>
              <a:rPr lang="en-US" sz="2800">
                <a:solidFill>
                  <a:srgbClr val="0000CC"/>
                </a:solidFill>
              </a:rPr>
              <a:t> in small intestine</a:t>
            </a:r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 flipV="1">
            <a:off x="4427538" y="3716338"/>
            <a:ext cx="144462" cy="144145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 flipV="1">
            <a:off x="5003800" y="4076700"/>
            <a:ext cx="2232025" cy="1081088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755650" y="5661025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1"/>
              <a:t>E.multilocularis </a:t>
            </a:r>
            <a:r>
              <a:rPr lang="en-US" sz="2800"/>
              <a:t>eggs are </a:t>
            </a:r>
            <a:r>
              <a:rPr lang="en-US" sz="2800" u="sng"/>
              <a:t>infective stage</a:t>
            </a:r>
            <a:r>
              <a:rPr lang="en-US" sz="2800"/>
              <a:t> to man</a:t>
            </a: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0" y="62372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/>
              <a:t>Eggs form Alveolar cyst in human body (˃90% in liver)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61" grpId="0"/>
      <p:bldP spid="2062" grpId="0"/>
      <p:bldP spid="2063" grpId="0"/>
      <p:bldP spid="2064" grpId="0" animBg="1"/>
      <p:bldP spid="2065" grpId="0" animBg="1"/>
      <p:bldP spid="2066" grpId="0" animBg="1"/>
      <p:bldP spid="2067" grpId="0" animBg="1"/>
      <p:bldP spid="2068" grpId="0" animBg="1"/>
      <p:bldP spid="2069" grpId="0" animBg="1"/>
      <p:bldP spid="2070" grpId="0" animBg="1"/>
      <p:bldP spid="2071" grpId="0" animBg="1"/>
      <p:bldP spid="2072" grpId="0" animBg="1"/>
      <p:bldP spid="2073" grpId="0" animBg="1"/>
      <p:bldP spid="2074" grpId="0" animBg="1"/>
      <p:bldP spid="2075" grpId="0" animBg="1"/>
      <p:bldP spid="2076" grpId="0" animBg="1"/>
      <p:bldP spid="2077" grpId="0"/>
      <p:bldP spid="2078" grpId="0" animBg="1"/>
      <p:bldP spid="2079" grpId="0" animBg="1"/>
      <p:bldP spid="2080" grpId="0"/>
      <p:bldP spid="208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188913"/>
            <a:ext cx="8229600" cy="576262"/>
          </a:xfr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rtl="0" eaLnBrk="1" hangingPunct="1">
              <a:defRPr/>
            </a:pPr>
            <a:r>
              <a:rPr lang="en-US" sz="3200" dirty="0" smtClean="0"/>
              <a:t>Humans To Be Infected</a:t>
            </a:r>
          </a:p>
        </p:txBody>
      </p:sp>
      <p:pic>
        <p:nvPicPr>
          <p:cNvPr id="4105" name="Picture 9" descr="wolves trappi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981075"/>
            <a:ext cx="4464050" cy="2603500"/>
          </a:xfrm>
          <a:noFill/>
        </p:spPr>
      </p:pic>
      <p:pic>
        <p:nvPicPr>
          <p:cNvPr id="4106" name="Picture 10" descr="wolves skinni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32588" y="981075"/>
            <a:ext cx="1938337" cy="2592388"/>
          </a:xfrm>
          <a:noFill/>
        </p:spPr>
      </p:pic>
      <p:pic>
        <p:nvPicPr>
          <p:cNvPr id="4107" name="Picture 11" descr="skinni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-6000" contrast="24000"/>
          </a:blip>
          <a:srcRect/>
          <a:stretch>
            <a:fillRect/>
          </a:stretch>
        </p:blipFill>
        <p:spPr>
          <a:xfrm>
            <a:off x="3563938" y="3716338"/>
            <a:ext cx="2790825" cy="2881312"/>
          </a:xfrm>
          <a:noFill/>
        </p:spPr>
      </p:pic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003800" y="1341438"/>
            <a:ext cx="16557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Humans working in wolves &amp; fox trapping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428625" y="4786313"/>
            <a:ext cx="32083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Humans working in wolves &amp; fox skinning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8" grpId="0"/>
      <p:bldP spid="410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79388" y="188913"/>
            <a:ext cx="8713787" cy="503783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Life cycle</a:t>
            </a:r>
          </a:p>
        </p:txBody>
      </p:sp>
      <p:pic>
        <p:nvPicPr>
          <p:cNvPr id="3" name="Picture 3" descr="C:\Users\Dr. Nadia El-Deeb\Documents\E. multiloc. life cy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764704"/>
            <a:ext cx="763284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188913"/>
            <a:ext cx="8642350" cy="633412"/>
          </a:xfr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3200" dirty="0" smtClean="0"/>
              <a:t>Morphology of Alveolar Cyst</a:t>
            </a:r>
          </a:p>
        </p:txBody>
      </p:sp>
      <p:pic>
        <p:nvPicPr>
          <p:cNvPr id="6153" name="Picture 9" descr="alveolar cyst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>
          <a:xfrm>
            <a:off x="5219700" y="1052513"/>
            <a:ext cx="3695700" cy="3814762"/>
          </a:xfrm>
          <a:noFill/>
        </p:spPr>
      </p:pic>
      <p:pic>
        <p:nvPicPr>
          <p:cNvPr id="6154" name="Picture 10" descr="Alveolar cyst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>
          <a:xfrm>
            <a:off x="250825" y="908050"/>
            <a:ext cx="1935163" cy="4176713"/>
          </a:xfrm>
          <a:noFill/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627313" y="1412875"/>
            <a:ext cx="24495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Spongy, gelatinous mass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555875" y="2708275"/>
            <a:ext cx="2447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Formed of small irregular cavities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4572000" y="1773238"/>
            <a:ext cx="1944688" cy="215900"/>
          </a:xfrm>
          <a:prstGeom prst="line">
            <a:avLst/>
          </a:prstGeom>
          <a:noFill/>
          <a:ln w="317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H="1" flipV="1">
            <a:off x="1403350" y="2781300"/>
            <a:ext cx="1152525" cy="215900"/>
          </a:xfrm>
          <a:prstGeom prst="line">
            <a:avLst/>
          </a:prstGeom>
          <a:noFill/>
          <a:ln w="317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 flipH="1">
            <a:off x="1835150" y="3141663"/>
            <a:ext cx="720725" cy="720725"/>
          </a:xfrm>
          <a:prstGeom prst="line">
            <a:avLst/>
          </a:prstGeom>
          <a:noFill/>
          <a:ln w="317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179388" y="5013325"/>
            <a:ext cx="87137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rgbClr val="006600"/>
                </a:solidFill>
              </a:rPr>
              <a:t>Cyst has irregular outline &amp; behaves like a malignant tumour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2268538" y="6237288"/>
            <a:ext cx="457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rgbClr val="006600"/>
                </a:solidFill>
              </a:rPr>
              <a:t>Cyst is usually sterile 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611188" y="5805488"/>
            <a:ext cx="7921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rgbClr val="006600"/>
                </a:solidFill>
              </a:rPr>
              <a:t>Cyst gives metastasis through blood or lymph</a:t>
            </a:r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flipH="1">
            <a:off x="1908175" y="1700213"/>
            <a:ext cx="1295400" cy="144462"/>
          </a:xfrm>
          <a:prstGeom prst="line">
            <a:avLst/>
          </a:prstGeom>
          <a:noFill/>
          <a:ln w="3175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pic>
        <p:nvPicPr>
          <p:cNvPr id="14" name="Picture 4" descr="C:\Users\Dr. Nadia El-Deeb\Documents\Pictures\E. multiloc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645024"/>
            <a:ext cx="24482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5" grpId="0"/>
      <p:bldP spid="6156" grpId="0"/>
      <p:bldP spid="6157" grpId="0" animBg="1"/>
      <p:bldP spid="6158" grpId="0" animBg="1"/>
      <p:bldP spid="6159" grpId="0" animBg="1"/>
      <p:bldP spid="6160" grpId="0"/>
      <p:bldP spid="616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r. Nadia El-Deeb\Documents\Pictures\echinokokk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250" y="3124200"/>
            <a:ext cx="3899222" cy="31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Dr. Nadia El-Deeb\Documents\Pictures\jatabs2.jpg"/>
          <p:cNvPicPr>
            <a:picLocks noChangeAspect="1" noChangeArrowheads="1"/>
          </p:cNvPicPr>
          <p:nvPr/>
        </p:nvPicPr>
        <p:blipFill>
          <a:blip r:embed="rId3" cstate="print"/>
          <a:srcRect l="7674" r="3323" b="2095"/>
          <a:stretch>
            <a:fillRect/>
          </a:stretch>
        </p:blipFill>
        <p:spPr bwMode="auto">
          <a:xfrm>
            <a:off x="323528" y="3100388"/>
            <a:ext cx="3943672" cy="313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Dr. Nadia El-Deeb\Documents\Pictures\Radiographic picture of E. multil.jpg"/>
          <p:cNvPicPr>
            <a:picLocks noChangeAspect="1" noChangeArrowheads="1"/>
          </p:cNvPicPr>
          <p:nvPr/>
        </p:nvPicPr>
        <p:blipFill>
          <a:blip r:embed="rId4" cstate="print"/>
          <a:srcRect l="9167" t="15150" r="16515"/>
          <a:stretch>
            <a:fillRect/>
          </a:stretch>
        </p:blipFill>
        <p:spPr bwMode="auto">
          <a:xfrm>
            <a:off x="5464175" y="304800"/>
            <a:ext cx="328428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Dr. Nadia El-Deeb\Documents\Pictures\Radiograph of E. multilo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04800"/>
            <a:ext cx="324517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505200" y="1219200"/>
            <a:ext cx="1905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 Black" pitchFamily="34" charset="0"/>
              </a:rPr>
              <a:t>Common in the liver(90- 100%)</a:t>
            </a:r>
            <a:endParaRPr lang="ar-EG" sz="2800" b="1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188913"/>
            <a:ext cx="8569325" cy="706437"/>
          </a:xfr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3200" i="1" dirty="0" err="1" smtClean="0"/>
              <a:t>Multiceps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multiceps</a:t>
            </a:r>
            <a:r>
              <a:rPr lang="en-US" sz="3200" i="1" dirty="0" smtClean="0"/>
              <a:t> </a:t>
            </a:r>
            <a:r>
              <a:rPr lang="en-US" sz="3200" dirty="0" smtClean="0"/>
              <a:t>cause </a:t>
            </a:r>
            <a:r>
              <a:rPr lang="en-US" sz="3200" dirty="0" err="1" smtClean="0"/>
              <a:t>Coenurosis</a:t>
            </a:r>
            <a:endParaRPr lang="en-US" sz="3200" i="1" dirty="0" smtClean="0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258888" y="836613"/>
            <a:ext cx="52562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>
                <a:solidFill>
                  <a:srgbClr val="0000CC"/>
                </a:solidFill>
              </a:rPr>
              <a:t>Geog. Distribution: worldwide</a:t>
            </a:r>
          </a:p>
        </p:txBody>
      </p:sp>
      <p:pic>
        <p:nvPicPr>
          <p:cNvPr id="8202" name="Picture 10" descr="Do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341438"/>
            <a:ext cx="3168650" cy="2333625"/>
          </a:xfrm>
        </p:spPr>
      </p:pic>
      <p:pic>
        <p:nvPicPr>
          <p:cNvPr id="8203" name="Picture 11" descr="Multiceps multicep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5375" y="1628775"/>
            <a:ext cx="2305050" cy="2205038"/>
          </a:xfrm>
        </p:spPr>
      </p:pic>
      <p:pic>
        <p:nvPicPr>
          <p:cNvPr id="8204" name="Picture 12" descr="coenurus cerebralis cy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380288" y="1268413"/>
            <a:ext cx="1490662" cy="2665412"/>
          </a:xfrm>
        </p:spPr>
      </p:pic>
      <p:sp>
        <p:nvSpPr>
          <p:cNvPr id="8205" name="Line 13"/>
          <p:cNvSpPr>
            <a:spLocks noChangeShapeType="1"/>
          </p:cNvSpPr>
          <p:nvPr/>
        </p:nvSpPr>
        <p:spPr bwMode="auto">
          <a:xfrm flipV="1">
            <a:off x="7235825" y="3573463"/>
            <a:ext cx="64928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H="1" flipV="1">
            <a:off x="4932363" y="3213100"/>
            <a:ext cx="719137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356100" y="3860800"/>
            <a:ext cx="396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/>
              <a:t>Few macroscopic scolices</a:t>
            </a:r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2554288" y="2278063"/>
            <a:ext cx="71437" cy="730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2411413" y="3286125"/>
            <a:ext cx="71437" cy="730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2770188" y="2420938"/>
            <a:ext cx="71437" cy="730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211" name="Oval 19"/>
          <p:cNvSpPr>
            <a:spLocks noChangeArrowheads="1"/>
          </p:cNvSpPr>
          <p:nvPr/>
        </p:nvSpPr>
        <p:spPr bwMode="auto">
          <a:xfrm>
            <a:off x="2986088" y="2997200"/>
            <a:ext cx="71437" cy="730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212" name="Oval 20"/>
          <p:cNvSpPr>
            <a:spLocks noChangeArrowheads="1"/>
          </p:cNvSpPr>
          <p:nvPr/>
        </p:nvSpPr>
        <p:spPr bwMode="auto">
          <a:xfrm>
            <a:off x="2698750" y="3141663"/>
            <a:ext cx="71438" cy="730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213" name="Oval 21"/>
          <p:cNvSpPr>
            <a:spLocks noChangeArrowheads="1"/>
          </p:cNvSpPr>
          <p:nvPr/>
        </p:nvSpPr>
        <p:spPr bwMode="auto">
          <a:xfrm>
            <a:off x="2122488" y="2709863"/>
            <a:ext cx="71437" cy="730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214" name="Oval 22"/>
          <p:cNvSpPr>
            <a:spLocks noChangeArrowheads="1"/>
          </p:cNvSpPr>
          <p:nvPr/>
        </p:nvSpPr>
        <p:spPr bwMode="auto">
          <a:xfrm>
            <a:off x="3130550" y="3213100"/>
            <a:ext cx="71438" cy="730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215" name="Oval 23"/>
          <p:cNvSpPr>
            <a:spLocks noChangeArrowheads="1"/>
          </p:cNvSpPr>
          <p:nvPr/>
        </p:nvSpPr>
        <p:spPr bwMode="auto">
          <a:xfrm>
            <a:off x="3203575" y="2854325"/>
            <a:ext cx="71438" cy="730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217" name="Freeform 25"/>
          <p:cNvSpPr>
            <a:spLocks/>
          </p:cNvSpPr>
          <p:nvPr/>
        </p:nvSpPr>
        <p:spPr bwMode="auto">
          <a:xfrm>
            <a:off x="2338388" y="2565400"/>
            <a:ext cx="215900" cy="71438"/>
          </a:xfrm>
          <a:custGeom>
            <a:avLst/>
            <a:gdLst>
              <a:gd name="T0" fmla="*/ 0 w 136"/>
              <a:gd name="T1" fmla="*/ 2147483647 h 45"/>
              <a:gd name="T2" fmla="*/ 2147483647 w 136"/>
              <a:gd name="T3" fmla="*/ 0 h 45"/>
              <a:gd name="T4" fmla="*/ 2147483647 w 136"/>
              <a:gd name="T5" fmla="*/ 2147483647 h 45"/>
              <a:gd name="T6" fmla="*/ 0 60000 65536"/>
              <a:gd name="T7" fmla="*/ 0 60000 65536"/>
              <a:gd name="T8" fmla="*/ 0 60000 65536"/>
              <a:gd name="T9" fmla="*/ 0 w 136"/>
              <a:gd name="T10" fmla="*/ 0 h 45"/>
              <a:gd name="T11" fmla="*/ 136 w 136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45">
                <a:moveTo>
                  <a:pt x="0" y="45"/>
                </a:moveTo>
                <a:cubicBezTo>
                  <a:pt x="11" y="22"/>
                  <a:pt x="22" y="0"/>
                  <a:pt x="45" y="0"/>
                </a:cubicBezTo>
                <a:cubicBezTo>
                  <a:pt x="68" y="0"/>
                  <a:pt x="121" y="45"/>
                  <a:pt x="136" y="45"/>
                </a:cubicBezTo>
              </a:path>
            </a:pathLst>
          </a:cu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pic>
        <p:nvPicPr>
          <p:cNvPr id="8218" name="Picture 26" descr="handling dog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lum bright="6000" contrast="6000"/>
          </a:blip>
          <a:srcRect/>
          <a:stretch>
            <a:fillRect/>
          </a:stretch>
        </p:blipFill>
        <p:spPr>
          <a:xfrm>
            <a:off x="627063" y="4076700"/>
            <a:ext cx="2509837" cy="2665413"/>
          </a:xfrm>
        </p:spPr>
      </p:pic>
      <p:pic>
        <p:nvPicPr>
          <p:cNvPr id="8219" name="Picture 27" descr="geen salad"/>
          <p:cNvPicPr>
            <a:picLocks noChangeAspect="1" noChangeArrowheads="1"/>
          </p:cNvPicPr>
          <p:nvPr/>
        </p:nvPicPr>
        <p:blipFill>
          <a:blip r:embed="rId6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6372225" y="4652963"/>
            <a:ext cx="24479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0" name="Oval 28"/>
          <p:cNvSpPr>
            <a:spLocks noChangeArrowheads="1"/>
          </p:cNvSpPr>
          <p:nvPr/>
        </p:nvSpPr>
        <p:spPr bwMode="auto">
          <a:xfrm>
            <a:off x="7653338" y="5753100"/>
            <a:ext cx="73025" cy="71438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221" name="Oval 29"/>
          <p:cNvSpPr>
            <a:spLocks noChangeArrowheads="1"/>
          </p:cNvSpPr>
          <p:nvPr/>
        </p:nvSpPr>
        <p:spPr bwMode="auto">
          <a:xfrm>
            <a:off x="7597775" y="5103813"/>
            <a:ext cx="73025" cy="7143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222" name="Oval 30"/>
          <p:cNvSpPr>
            <a:spLocks noChangeArrowheads="1"/>
          </p:cNvSpPr>
          <p:nvPr/>
        </p:nvSpPr>
        <p:spPr bwMode="auto">
          <a:xfrm>
            <a:off x="7813675" y="5310188"/>
            <a:ext cx="73025" cy="7143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223" name="Oval 31"/>
          <p:cNvSpPr>
            <a:spLocks noChangeArrowheads="1"/>
          </p:cNvSpPr>
          <p:nvPr/>
        </p:nvSpPr>
        <p:spPr bwMode="auto">
          <a:xfrm>
            <a:off x="8029575" y="5538788"/>
            <a:ext cx="73025" cy="7143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224" name="Oval 32"/>
          <p:cNvSpPr>
            <a:spLocks noChangeArrowheads="1"/>
          </p:cNvSpPr>
          <p:nvPr/>
        </p:nvSpPr>
        <p:spPr bwMode="auto">
          <a:xfrm>
            <a:off x="1403350" y="5661025"/>
            <a:ext cx="73025" cy="71438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225" name="Oval 33"/>
          <p:cNvSpPr>
            <a:spLocks noChangeArrowheads="1"/>
          </p:cNvSpPr>
          <p:nvPr/>
        </p:nvSpPr>
        <p:spPr bwMode="auto">
          <a:xfrm>
            <a:off x="7091363" y="5661025"/>
            <a:ext cx="73025" cy="71438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226" name="Oval 34"/>
          <p:cNvSpPr>
            <a:spLocks noChangeArrowheads="1"/>
          </p:cNvSpPr>
          <p:nvPr/>
        </p:nvSpPr>
        <p:spPr bwMode="auto">
          <a:xfrm>
            <a:off x="6875463" y="5445125"/>
            <a:ext cx="73025" cy="71438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227" name="Oval 35"/>
          <p:cNvSpPr>
            <a:spLocks noChangeArrowheads="1"/>
          </p:cNvSpPr>
          <p:nvPr/>
        </p:nvSpPr>
        <p:spPr bwMode="auto">
          <a:xfrm>
            <a:off x="1116013" y="5949950"/>
            <a:ext cx="73025" cy="71438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228" name="Oval 36"/>
          <p:cNvSpPr>
            <a:spLocks noChangeArrowheads="1"/>
          </p:cNvSpPr>
          <p:nvPr/>
        </p:nvSpPr>
        <p:spPr bwMode="auto">
          <a:xfrm>
            <a:off x="1403350" y="6092825"/>
            <a:ext cx="73025" cy="71438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5940425" y="2997200"/>
            <a:ext cx="1439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Germinal layer</a:t>
            </a:r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 flipV="1">
            <a:off x="7019925" y="3141663"/>
            <a:ext cx="64770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231" name="Line 39"/>
          <p:cNvSpPr>
            <a:spLocks noChangeShapeType="1"/>
          </p:cNvSpPr>
          <p:nvPr/>
        </p:nvSpPr>
        <p:spPr bwMode="auto">
          <a:xfrm flipH="1" flipV="1">
            <a:off x="5508625" y="3213100"/>
            <a:ext cx="7191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5867400" y="1268413"/>
            <a:ext cx="15843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Coenurus cyst develops in human brain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2196307" y="2780506"/>
            <a:ext cx="431800" cy="14446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50825" y="3644900"/>
            <a:ext cx="3313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/>
              <a:t>Adult in small intestine</a:t>
            </a:r>
            <a:endParaRPr lang="ar-EG" sz="2400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339975" y="3213100"/>
            <a:ext cx="1152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400">
                <a:solidFill>
                  <a:srgbClr val="FFC000"/>
                </a:solidFill>
              </a:rPr>
              <a:t>Eggs </a:t>
            </a:r>
            <a:endParaRPr lang="ar-EG" sz="2400">
              <a:solidFill>
                <a:srgbClr val="FFC000"/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276600" y="4581525"/>
            <a:ext cx="30241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2800">
                <a:solidFill>
                  <a:srgbClr val="0000CC"/>
                </a:solidFill>
              </a:rPr>
              <a:t>How man gets infected with </a:t>
            </a:r>
            <a:r>
              <a:rPr lang="en-US" sz="2800" i="1">
                <a:solidFill>
                  <a:srgbClr val="0000CC"/>
                </a:solidFill>
              </a:rPr>
              <a:t>M.multiceps</a:t>
            </a:r>
            <a:endParaRPr lang="ar-EG" sz="2800">
              <a:solidFill>
                <a:srgbClr val="0000CC"/>
              </a:solidFill>
            </a:endParaRPr>
          </a:p>
        </p:txBody>
      </p:sp>
      <p:sp>
        <p:nvSpPr>
          <p:cNvPr id="39" name="Right Brace 38"/>
          <p:cNvSpPr/>
          <p:nvPr/>
        </p:nvSpPr>
        <p:spPr>
          <a:xfrm>
            <a:off x="6011863" y="4724400"/>
            <a:ext cx="215900" cy="1368425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  <p:sp>
        <p:nvSpPr>
          <p:cNvPr id="40" name="Left Brace 39"/>
          <p:cNvSpPr/>
          <p:nvPr/>
        </p:nvSpPr>
        <p:spPr>
          <a:xfrm>
            <a:off x="3276600" y="4581525"/>
            <a:ext cx="287338" cy="1584325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EG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8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205" grpId="0" animBg="1"/>
      <p:bldP spid="8206" grpId="0" animBg="1"/>
      <p:bldP spid="8207" grpId="0"/>
      <p:bldP spid="8208" grpId="0" animBg="1"/>
      <p:bldP spid="8209" grpId="0" animBg="1"/>
      <p:bldP spid="8210" grpId="0" animBg="1"/>
      <p:bldP spid="8211" grpId="0" animBg="1"/>
      <p:bldP spid="8212" grpId="0" animBg="1"/>
      <p:bldP spid="8213" grpId="0" animBg="1"/>
      <p:bldP spid="8214" grpId="0" animBg="1"/>
      <p:bldP spid="8215" grpId="0" animBg="1"/>
      <p:bldP spid="8217" grpId="0" animBg="1"/>
      <p:bldP spid="8220" grpId="0" animBg="1"/>
      <p:bldP spid="8221" grpId="0" animBg="1"/>
      <p:bldP spid="8222" grpId="0" animBg="1"/>
      <p:bldP spid="8223" grpId="0" animBg="1"/>
      <p:bldP spid="8224" grpId="0" animBg="1"/>
      <p:bldP spid="8225" grpId="0" animBg="1"/>
      <p:bldP spid="8226" grpId="0" animBg="1"/>
      <p:bldP spid="8227" grpId="0" animBg="1"/>
      <p:bldP spid="8228" grpId="0" animBg="1"/>
      <p:bldP spid="8230" grpId="0" animBg="1"/>
      <p:bldP spid="8231" grpId="0" animBg="1"/>
      <p:bldP spid="36" grpId="0"/>
      <p:bldP spid="37" grpId="0"/>
      <p:bldP spid="38" grpId="0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79388" y="188913"/>
            <a:ext cx="8713787" cy="503783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algn="ctr">
              <a:defRPr/>
            </a:pP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Echinococcus granulosus</a:t>
            </a:r>
            <a:endParaRPr lang="en-US" sz="3200" b="1" i="1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80728"/>
            <a:ext cx="8820472" cy="13480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73050" indent="-273050" algn="l" rtl="0" eaLnBrk="1" hangingPunct="1">
              <a:lnSpc>
                <a:spcPct val="80000"/>
              </a:lnSpc>
              <a:buFont typeface="Wingdings 2" pitchFamily="18" charset="2"/>
              <a:buChar char=""/>
            </a:pP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 &amp; herbevores (IH): are infected by ingestion of eggs through:</a:t>
            </a:r>
          </a:p>
          <a:p>
            <a:pPr marL="273050" indent="-273050" algn="l" rtl="0" eaLnBrk="1" hangingPunct="1"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     - </a:t>
            </a:r>
            <a:r>
              <a:rPr lang="en-US" b="1" dirty="0" smtClean="0">
                <a:solidFill>
                  <a:srgbClr val="C00000"/>
                </a:solidFill>
                <a:latin typeface="Arial Black" pitchFamily="34" charset="0"/>
              </a:rPr>
              <a:t>Hand to mouth,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 from </a:t>
            </a:r>
            <a:r>
              <a:rPr lang="en-US" b="1" dirty="0" smtClean="0">
                <a:solidFill>
                  <a:srgbClr val="C00000"/>
                </a:solidFill>
                <a:latin typeface="Arial Black" pitchFamily="34" charset="0"/>
              </a:rPr>
              <a:t>fur of infected dogs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, while playing with  </a:t>
            </a:r>
          </a:p>
          <a:p>
            <a:pPr marL="273050" indent="-273050" algn="l" rtl="0" eaLnBrk="1" hangingPunct="1"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       them.</a:t>
            </a:r>
          </a:p>
          <a:p>
            <a:pPr marL="273050" indent="-273050" algn="l" rtl="0" eaLnBrk="1" hangingPunct="1"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     - </a:t>
            </a:r>
            <a:r>
              <a:rPr lang="en-US" b="1" dirty="0" smtClean="0">
                <a:solidFill>
                  <a:srgbClr val="C00000"/>
                </a:solidFill>
                <a:latin typeface="Arial Black" pitchFamily="34" charset="0"/>
              </a:rPr>
              <a:t>Food or drink 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contaminated with feces of infected dogs.</a:t>
            </a:r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636912"/>
            <a:ext cx="8352928" cy="24006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 the intestine of the I.H: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Onchospheres penetrate the intestinal wall, pass by lymphatics or venules to various parts of the body, undergo vesiculation &amp; develop to fluid cysts</a:t>
            </a:r>
            <a:r>
              <a:rPr lang="en-US" b="1" dirty="0" smtClean="0">
                <a:solidFill>
                  <a:srgbClr val="006600"/>
                </a:solidFill>
                <a:latin typeface="Arial Black" pitchFamily="34" charset="0"/>
              </a:rPr>
              <a:t>:</a:t>
            </a:r>
            <a:r>
              <a:rPr lang="en-US" b="1" dirty="0" smtClean="0">
                <a:solidFill>
                  <a:srgbClr val="C00000"/>
                </a:solidFill>
                <a:latin typeface="Arial Black" pitchFamily="34" charset="0"/>
              </a:rPr>
              <a:t> hydatid cysts.</a:t>
            </a: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b="1" u="sng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274320" indent="-274320" algn="l" rtl="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u="sng" dirty="0" smtClean="0">
                <a:solidFill>
                  <a:srgbClr val="002060"/>
                </a:solidFill>
                <a:latin typeface="Arial Black" pitchFamily="34" charset="0"/>
              </a:rPr>
              <a:t>Dogs &amp; canines are infected 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by </a:t>
            </a:r>
            <a:r>
              <a:rPr lang="en-US" b="1" dirty="0" smtClean="0">
                <a:solidFill>
                  <a:srgbClr val="C00000"/>
                </a:solidFill>
                <a:latin typeface="Arial Black" pitchFamily="34" charset="0"/>
              </a:rPr>
              <a:t>eating viscera of intermediate hosts, where scolices develop into adults.</a:t>
            </a:r>
            <a:endParaRPr lang="en-GB" sz="16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l" rtl="0"/>
            <a:endParaRPr lang="ar-SA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23850" y="188913"/>
            <a:ext cx="2520950" cy="633412"/>
          </a:xfr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en-US" sz="2800" i="1" dirty="0" smtClean="0"/>
              <a:t>E. granulosus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32138" y="188913"/>
            <a:ext cx="2736850" cy="6334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i="1">
                <a:solidFill>
                  <a:schemeClr val="tx2"/>
                </a:solidFill>
              </a:rPr>
              <a:t>E.multilocularis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084888" y="188913"/>
            <a:ext cx="2736850" cy="6334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i="1">
                <a:solidFill>
                  <a:schemeClr val="tx2"/>
                </a:solidFill>
              </a:rPr>
              <a:t>M.multiceps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79388" y="836613"/>
            <a:ext cx="2736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In Small intestine of dogs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059113" y="836613"/>
            <a:ext cx="28813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In Small intestine of foxes, wolves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156325" y="836613"/>
            <a:ext cx="2663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In Small intestine of dogs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2987675" y="765175"/>
            <a:ext cx="0" cy="547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6011863" y="765175"/>
            <a:ext cx="0" cy="547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50825" y="3573463"/>
            <a:ext cx="2627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u="sng">
                <a:solidFill>
                  <a:srgbClr val="0000CC"/>
                </a:solidFill>
              </a:rPr>
              <a:t>Mode of infection</a:t>
            </a:r>
            <a:r>
              <a:rPr lang="en-US" sz="240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0" y="3933825"/>
            <a:ext cx="3132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Ingestion of egg similar to </a:t>
            </a:r>
            <a:r>
              <a:rPr lang="en-US" sz="2400" i="1">
                <a:solidFill>
                  <a:srgbClr val="CC0000"/>
                </a:solidFill>
              </a:rPr>
              <a:t>Taenia</a:t>
            </a:r>
            <a:r>
              <a:rPr lang="en-US" sz="2400" i="1">
                <a:solidFill>
                  <a:srgbClr val="0000CC"/>
                </a:solidFill>
              </a:rPr>
              <a:t> </a:t>
            </a:r>
            <a:r>
              <a:rPr lang="en-US" sz="2400">
                <a:solidFill>
                  <a:srgbClr val="0000CC"/>
                </a:solidFill>
              </a:rPr>
              <a:t>egg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132138" y="3573463"/>
            <a:ext cx="277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u="sng">
                <a:solidFill>
                  <a:srgbClr val="0000CC"/>
                </a:solidFill>
              </a:rPr>
              <a:t>Mode of infection</a:t>
            </a:r>
            <a:r>
              <a:rPr lang="en-US" sz="200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2987675" y="3933825"/>
            <a:ext cx="3024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Ingestion of egg similar to </a:t>
            </a:r>
            <a:r>
              <a:rPr lang="en-US" sz="2400" i="1">
                <a:solidFill>
                  <a:srgbClr val="CC0000"/>
                </a:solidFill>
              </a:rPr>
              <a:t>Taenia </a:t>
            </a:r>
            <a:r>
              <a:rPr lang="en-US" sz="2400">
                <a:solidFill>
                  <a:srgbClr val="0000CC"/>
                </a:solidFill>
              </a:rPr>
              <a:t>egg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6011863" y="3573463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u="sng">
                <a:solidFill>
                  <a:srgbClr val="0000CC"/>
                </a:solidFill>
              </a:rPr>
              <a:t>Mode of infection</a:t>
            </a:r>
            <a:r>
              <a:rPr lang="en-US" sz="2000"/>
              <a:t> 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867400" y="3933825"/>
            <a:ext cx="327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Ingestion of egg similar to </a:t>
            </a:r>
            <a:r>
              <a:rPr lang="en-US" sz="2400" i="1">
                <a:solidFill>
                  <a:srgbClr val="CC0000"/>
                </a:solidFill>
              </a:rPr>
              <a:t>Taenia</a:t>
            </a:r>
            <a:r>
              <a:rPr lang="en-US" sz="2400" i="1">
                <a:solidFill>
                  <a:srgbClr val="0000CC"/>
                </a:solidFill>
              </a:rPr>
              <a:t> </a:t>
            </a:r>
            <a:r>
              <a:rPr lang="en-US" sz="2400">
                <a:solidFill>
                  <a:srgbClr val="0000CC"/>
                </a:solidFill>
              </a:rPr>
              <a:t>egg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0" y="4797425"/>
            <a:ext cx="2987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/>
              <a:t>Forms </a:t>
            </a:r>
            <a:r>
              <a:rPr lang="en-US" sz="2400" u="sng" dirty="0"/>
              <a:t>Hydatid cyst</a:t>
            </a:r>
            <a:r>
              <a:rPr lang="en-US" sz="2400" dirty="0"/>
              <a:t> 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2843213" y="4724400"/>
            <a:ext cx="33131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/>
              <a:t>Forms </a:t>
            </a:r>
            <a:r>
              <a:rPr lang="en-US" sz="2400" u="sng" dirty="0"/>
              <a:t>Alveolar Hydatid</a:t>
            </a:r>
            <a:r>
              <a:rPr lang="en-US" sz="2400" dirty="0"/>
              <a:t> cyst 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5975350" y="4797425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Forms </a:t>
            </a:r>
            <a:r>
              <a:rPr lang="en-US" sz="2400" u="sng"/>
              <a:t>Coenurus</a:t>
            </a:r>
            <a:r>
              <a:rPr lang="en-US" sz="2400"/>
              <a:t> cyst 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79388" y="5445125"/>
            <a:ext cx="26638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Favorite site in man is the </a:t>
            </a:r>
            <a:r>
              <a:rPr lang="en-US" sz="2400">
                <a:solidFill>
                  <a:srgbClr val="CC0000"/>
                </a:solidFill>
              </a:rPr>
              <a:t>LIVER</a:t>
            </a:r>
            <a:r>
              <a:rPr lang="en-US" sz="2400"/>
              <a:t> (66%)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3059113" y="5516563"/>
            <a:ext cx="28432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Favorite site in man is the </a:t>
            </a:r>
            <a:r>
              <a:rPr lang="en-US" sz="2400">
                <a:solidFill>
                  <a:srgbClr val="CC0000"/>
                </a:solidFill>
              </a:rPr>
              <a:t>LIVER</a:t>
            </a:r>
            <a:r>
              <a:rPr lang="en-US" sz="2400"/>
              <a:t>  (90%)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6227763" y="5516563"/>
            <a:ext cx="27003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Favorite site in man is the </a:t>
            </a:r>
            <a:r>
              <a:rPr lang="en-US" sz="2400">
                <a:solidFill>
                  <a:srgbClr val="CC0000"/>
                </a:solidFill>
              </a:rPr>
              <a:t>BRAIN</a:t>
            </a:r>
          </a:p>
        </p:txBody>
      </p:sp>
      <p:pic>
        <p:nvPicPr>
          <p:cNvPr id="11286" name="Picture 22" descr="D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628775"/>
            <a:ext cx="2519363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7" name="Oval 23"/>
          <p:cNvSpPr>
            <a:spLocks noChangeArrowheads="1"/>
          </p:cNvSpPr>
          <p:nvPr/>
        </p:nvSpPr>
        <p:spPr bwMode="auto">
          <a:xfrm>
            <a:off x="2195513" y="2493963"/>
            <a:ext cx="69850" cy="6985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1763713" y="3289300"/>
            <a:ext cx="69850" cy="6985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1289" name="Oval 25"/>
          <p:cNvSpPr>
            <a:spLocks noChangeArrowheads="1"/>
          </p:cNvSpPr>
          <p:nvPr/>
        </p:nvSpPr>
        <p:spPr bwMode="auto">
          <a:xfrm>
            <a:off x="2411413" y="2638425"/>
            <a:ext cx="69850" cy="6985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1290" name="Oval 26"/>
          <p:cNvSpPr>
            <a:spLocks noChangeArrowheads="1"/>
          </p:cNvSpPr>
          <p:nvPr/>
        </p:nvSpPr>
        <p:spPr bwMode="auto">
          <a:xfrm>
            <a:off x="2484438" y="2924175"/>
            <a:ext cx="69850" cy="6985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1291" name="Oval 27"/>
          <p:cNvSpPr>
            <a:spLocks noChangeArrowheads="1"/>
          </p:cNvSpPr>
          <p:nvPr/>
        </p:nvSpPr>
        <p:spPr bwMode="auto">
          <a:xfrm>
            <a:off x="2051050" y="3216275"/>
            <a:ext cx="69850" cy="6985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1835150" y="2852738"/>
            <a:ext cx="69850" cy="6985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>
            <a:off x="2339975" y="3141663"/>
            <a:ext cx="69850" cy="6985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>
            <a:off x="2051050" y="2852738"/>
            <a:ext cx="69850" cy="6985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1295" name="Freeform 31"/>
          <p:cNvSpPr>
            <a:spLocks/>
          </p:cNvSpPr>
          <p:nvPr/>
        </p:nvSpPr>
        <p:spPr bwMode="auto">
          <a:xfrm>
            <a:off x="1979613" y="2636838"/>
            <a:ext cx="155575" cy="69850"/>
          </a:xfrm>
          <a:custGeom>
            <a:avLst/>
            <a:gdLst>
              <a:gd name="T0" fmla="*/ 0 w 136"/>
              <a:gd name="T1" fmla="*/ 2147483647 h 45"/>
              <a:gd name="T2" fmla="*/ 2147483647 w 136"/>
              <a:gd name="T3" fmla="*/ 0 h 45"/>
              <a:gd name="T4" fmla="*/ 2147483647 w 136"/>
              <a:gd name="T5" fmla="*/ 2147483647 h 45"/>
              <a:gd name="T6" fmla="*/ 0 60000 65536"/>
              <a:gd name="T7" fmla="*/ 0 60000 65536"/>
              <a:gd name="T8" fmla="*/ 0 60000 65536"/>
              <a:gd name="T9" fmla="*/ 0 w 136"/>
              <a:gd name="T10" fmla="*/ 0 h 45"/>
              <a:gd name="T11" fmla="*/ 136 w 136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45">
                <a:moveTo>
                  <a:pt x="0" y="45"/>
                </a:moveTo>
                <a:cubicBezTo>
                  <a:pt x="11" y="22"/>
                  <a:pt x="22" y="0"/>
                  <a:pt x="45" y="0"/>
                </a:cubicBezTo>
                <a:cubicBezTo>
                  <a:pt x="68" y="0"/>
                  <a:pt x="121" y="45"/>
                  <a:pt x="136" y="45"/>
                </a:cubicBezTo>
              </a:path>
            </a:pathLst>
          </a:cu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pic>
        <p:nvPicPr>
          <p:cNvPr id="11303" name="Picture 39" descr="D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1628775"/>
            <a:ext cx="2519363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04" name="Oval 40"/>
          <p:cNvSpPr>
            <a:spLocks noChangeArrowheads="1"/>
          </p:cNvSpPr>
          <p:nvPr/>
        </p:nvSpPr>
        <p:spPr bwMode="auto">
          <a:xfrm>
            <a:off x="8101013" y="2492375"/>
            <a:ext cx="69850" cy="6985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1305" name="Oval 41"/>
          <p:cNvSpPr>
            <a:spLocks noChangeArrowheads="1"/>
          </p:cNvSpPr>
          <p:nvPr/>
        </p:nvSpPr>
        <p:spPr bwMode="auto">
          <a:xfrm>
            <a:off x="7673975" y="3284538"/>
            <a:ext cx="69850" cy="6985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1306" name="Oval 42"/>
          <p:cNvSpPr>
            <a:spLocks noChangeArrowheads="1"/>
          </p:cNvSpPr>
          <p:nvPr/>
        </p:nvSpPr>
        <p:spPr bwMode="auto">
          <a:xfrm>
            <a:off x="8318500" y="2636838"/>
            <a:ext cx="69850" cy="6985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1307" name="Oval 43"/>
          <p:cNvSpPr>
            <a:spLocks noChangeArrowheads="1"/>
          </p:cNvSpPr>
          <p:nvPr/>
        </p:nvSpPr>
        <p:spPr bwMode="auto">
          <a:xfrm>
            <a:off x="8459788" y="2997200"/>
            <a:ext cx="69850" cy="6985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1308" name="Oval 44"/>
          <p:cNvSpPr>
            <a:spLocks noChangeArrowheads="1"/>
          </p:cNvSpPr>
          <p:nvPr/>
        </p:nvSpPr>
        <p:spPr bwMode="auto">
          <a:xfrm>
            <a:off x="7962900" y="3213100"/>
            <a:ext cx="69850" cy="6985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1309" name="Oval 45"/>
          <p:cNvSpPr>
            <a:spLocks noChangeArrowheads="1"/>
          </p:cNvSpPr>
          <p:nvPr/>
        </p:nvSpPr>
        <p:spPr bwMode="auto">
          <a:xfrm>
            <a:off x="7743825" y="2852738"/>
            <a:ext cx="69850" cy="6985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1310" name="Oval 46"/>
          <p:cNvSpPr>
            <a:spLocks noChangeArrowheads="1"/>
          </p:cNvSpPr>
          <p:nvPr/>
        </p:nvSpPr>
        <p:spPr bwMode="auto">
          <a:xfrm>
            <a:off x="8243888" y="3213100"/>
            <a:ext cx="69850" cy="6985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1311" name="Oval 47"/>
          <p:cNvSpPr>
            <a:spLocks noChangeArrowheads="1"/>
          </p:cNvSpPr>
          <p:nvPr/>
        </p:nvSpPr>
        <p:spPr bwMode="auto">
          <a:xfrm>
            <a:off x="7959725" y="2852738"/>
            <a:ext cx="69850" cy="6985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1312" name="Freeform 48"/>
          <p:cNvSpPr>
            <a:spLocks/>
          </p:cNvSpPr>
          <p:nvPr/>
        </p:nvSpPr>
        <p:spPr bwMode="auto">
          <a:xfrm>
            <a:off x="7812088" y="2636838"/>
            <a:ext cx="155575" cy="69850"/>
          </a:xfrm>
          <a:custGeom>
            <a:avLst/>
            <a:gdLst>
              <a:gd name="T0" fmla="*/ 0 w 136"/>
              <a:gd name="T1" fmla="*/ 2147483647 h 45"/>
              <a:gd name="T2" fmla="*/ 2147483647 w 136"/>
              <a:gd name="T3" fmla="*/ 0 h 45"/>
              <a:gd name="T4" fmla="*/ 2147483647 w 136"/>
              <a:gd name="T5" fmla="*/ 2147483647 h 45"/>
              <a:gd name="T6" fmla="*/ 0 60000 65536"/>
              <a:gd name="T7" fmla="*/ 0 60000 65536"/>
              <a:gd name="T8" fmla="*/ 0 60000 65536"/>
              <a:gd name="T9" fmla="*/ 0 w 136"/>
              <a:gd name="T10" fmla="*/ 0 h 45"/>
              <a:gd name="T11" fmla="*/ 136 w 136"/>
              <a:gd name="T12" fmla="*/ 45 h 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45">
                <a:moveTo>
                  <a:pt x="0" y="45"/>
                </a:moveTo>
                <a:cubicBezTo>
                  <a:pt x="11" y="22"/>
                  <a:pt x="22" y="0"/>
                  <a:pt x="45" y="0"/>
                </a:cubicBezTo>
                <a:cubicBezTo>
                  <a:pt x="68" y="0"/>
                  <a:pt x="121" y="45"/>
                  <a:pt x="136" y="45"/>
                </a:cubicBezTo>
              </a:path>
            </a:pathLst>
          </a:cu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pic>
        <p:nvPicPr>
          <p:cNvPr id="11314" name="Picture 50" descr="fox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59113" y="1628775"/>
            <a:ext cx="2879725" cy="1947863"/>
          </a:xfrm>
          <a:noFill/>
        </p:spPr>
      </p:pic>
      <p:sp>
        <p:nvSpPr>
          <p:cNvPr id="11315" name="Freeform 51"/>
          <p:cNvSpPr>
            <a:spLocks/>
          </p:cNvSpPr>
          <p:nvPr/>
        </p:nvSpPr>
        <p:spPr bwMode="auto">
          <a:xfrm>
            <a:off x="4427538" y="2565400"/>
            <a:ext cx="166687" cy="122238"/>
          </a:xfrm>
          <a:custGeom>
            <a:avLst/>
            <a:gdLst>
              <a:gd name="T0" fmla="*/ 0 w 136"/>
              <a:gd name="T1" fmla="*/ 2147483647 h 97"/>
              <a:gd name="T2" fmla="*/ 2147483647 w 136"/>
              <a:gd name="T3" fmla="*/ 2147483647 h 97"/>
              <a:gd name="T4" fmla="*/ 2147483647 w 136"/>
              <a:gd name="T5" fmla="*/ 2147483647 h 97"/>
              <a:gd name="T6" fmla="*/ 0 60000 65536"/>
              <a:gd name="T7" fmla="*/ 0 60000 65536"/>
              <a:gd name="T8" fmla="*/ 0 60000 65536"/>
              <a:gd name="T9" fmla="*/ 0 w 136"/>
              <a:gd name="T10" fmla="*/ 0 h 97"/>
              <a:gd name="T11" fmla="*/ 136 w 136"/>
              <a:gd name="T12" fmla="*/ 97 h 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" h="97">
                <a:moveTo>
                  <a:pt x="0" y="52"/>
                </a:moveTo>
                <a:cubicBezTo>
                  <a:pt x="34" y="26"/>
                  <a:pt x="68" y="0"/>
                  <a:pt x="91" y="7"/>
                </a:cubicBezTo>
                <a:cubicBezTo>
                  <a:pt x="114" y="14"/>
                  <a:pt x="129" y="82"/>
                  <a:pt x="136" y="97"/>
                </a:cubicBezTo>
              </a:path>
            </a:pathLst>
          </a:cu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316" name="Oval 52"/>
          <p:cNvSpPr>
            <a:spLocks noChangeArrowheads="1"/>
          </p:cNvSpPr>
          <p:nvPr/>
        </p:nvSpPr>
        <p:spPr bwMode="auto">
          <a:xfrm>
            <a:off x="5148263" y="2679700"/>
            <a:ext cx="69850" cy="6985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1317" name="Oval 53"/>
          <p:cNvSpPr>
            <a:spLocks noChangeArrowheads="1"/>
          </p:cNvSpPr>
          <p:nvPr/>
        </p:nvSpPr>
        <p:spPr bwMode="auto">
          <a:xfrm>
            <a:off x="4787900" y="2565400"/>
            <a:ext cx="69850" cy="6985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1318" name="Oval 54"/>
          <p:cNvSpPr>
            <a:spLocks noChangeArrowheads="1"/>
          </p:cNvSpPr>
          <p:nvPr/>
        </p:nvSpPr>
        <p:spPr bwMode="auto">
          <a:xfrm>
            <a:off x="4932363" y="2708275"/>
            <a:ext cx="69850" cy="6985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500"/>
                            </p:stCondLst>
                            <p:childTnLst>
                              <p:par>
                                <p:cTn id="1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1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500"/>
                            </p:stCondLst>
                            <p:childTnLst>
                              <p:par>
                                <p:cTn id="18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1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1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animBg="1"/>
      <p:bldP spid="11268" grpId="0" animBg="1"/>
      <p:bldP spid="11269" grpId="0"/>
      <p:bldP spid="11270" grpId="0"/>
      <p:bldP spid="11271" grpId="0"/>
      <p:bldP spid="11272" grpId="0" animBg="1"/>
      <p:bldP spid="11273" grpId="0" animBg="1"/>
      <p:bldP spid="11274" grpId="0"/>
      <p:bldP spid="11275" grpId="0"/>
      <p:bldP spid="11280" grpId="0"/>
      <p:bldP spid="11281" grpId="0"/>
      <p:bldP spid="11283" grpId="0"/>
      <p:bldP spid="11285" grpId="0"/>
      <p:bldP spid="11287" grpId="0" animBg="1"/>
      <p:bldP spid="11288" grpId="0" animBg="1"/>
      <p:bldP spid="11289" grpId="0" animBg="1"/>
      <p:bldP spid="11290" grpId="0" animBg="1"/>
      <p:bldP spid="11291" grpId="0" animBg="1"/>
      <p:bldP spid="11292" grpId="0" animBg="1"/>
      <p:bldP spid="11293" grpId="0" animBg="1"/>
      <p:bldP spid="11294" grpId="0" animBg="1"/>
      <p:bldP spid="11295" grpId="0" animBg="1"/>
      <p:bldP spid="11304" grpId="0" animBg="1"/>
      <p:bldP spid="11305" grpId="0" animBg="1"/>
      <p:bldP spid="11306" grpId="0" animBg="1"/>
      <p:bldP spid="11307" grpId="0" animBg="1"/>
      <p:bldP spid="11308" grpId="0" animBg="1"/>
      <p:bldP spid="11309" grpId="0" animBg="1"/>
      <p:bldP spid="11310" grpId="0" animBg="1"/>
      <p:bldP spid="11311" grpId="0" animBg="1"/>
      <p:bldP spid="11312" grpId="0" animBg="1"/>
      <p:bldP spid="11315" grpId="0" animBg="1"/>
      <p:bldP spid="11316" grpId="0" animBg="1"/>
      <p:bldP spid="11317" grpId="0" animBg="1"/>
      <p:bldP spid="113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removed hydatid cys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836613"/>
            <a:ext cx="2376488" cy="2300287"/>
          </a:xfrm>
        </p:spPr>
      </p:pic>
      <p:pic>
        <p:nvPicPr>
          <p:cNvPr id="12297" name="Picture 9" descr="alveolar cyst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>
          <a:xfrm>
            <a:off x="6372225" y="836613"/>
            <a:ext cx="2373313" cy="2449512"/>
          </a:xfrm>
        </p:spPr>
      </p:pic>
      <p:pic>
        <p:nvPicPr>
          <p:cNvPr id="12298" name="Picture 10" descr="coenurus cerebralis cy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419475" y="765175"/>
            <a:ext cx="2038350" cy="2881313"/>
          </a:xfrm>
        </p:spPr>
      </p:pic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50825" y="188913"/>
            <a:ext cx="2305050" cy="5191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sz="2800" dirty="0"/>
              <a:t>Hydatid cyst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059113" y="188913"/>
            <a:ext cx="2663825" cy="5191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sz="2800"/>
              <a:t>Coenurus cyst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6227763" y="188913"/>
            <a:ext cx="2520950" cy="519112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US" sz="2800"/>
              <a:t>Alveolar cyst</a:t>
            </a:r>
          </a:p>
        </p:txBody>
      </p:sp>
      <p:sp>
        <p:nvSpPr>
          <p:cNvPr id="12303" name="Oval 15"/>
          <p:cNvSpPr>
            <a:spLocks noChangeArrowheads="1"/>
          </p:cNvSpPr>
          <p:nvPr/>
        </p:nvSpPr>
        <p:spPr bwMode="auto">
          <a:xfrm>
            <a:off x="395288" y="4365625"/>
            <a:ext cx="1873250" cy="1728788"/>
          </a:xfrm>
          <a:prstGeom prst="ellips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04" name="Oval 16"/>
          <p:cNvSpPr>
            <a:spLocks noChangeArrowheads="1"/>
          </p:cNvSpPr>
          <p:nvPr/>
        </p:nvSpPr>
        <p:spPr bwMode="auto">
          <a:xfrm>
            <a:off x="323850" y="4292600"/>
            <a:ext cx="2016125" cy="187166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05" name="Oval 17"/>
          <p:cNvSpPr>
            <a:spLocks noChangeArrowheads="1"/>
          </p:cNvSpPr>
          <p:nvPr/>
        </p:nvSpPr>
        <p:spPr bwMode="auto">
          <a:xfrm>
            <a:off x="468313" y="4437063"/>
            <a:ext cx="1727200" cy="1584325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06" name="Oval 18"/>
          <p:cNvSpPr>
            <a:spLocks noChangeArrowheads="1"/>
          </p:cNvSpPr>
          <p:nvPr/>
        </p:nvSpPr>
        <p:spPr bwMode="auto">
          <a:xfrm>
            <a:off x="3348038" y="4221163"/>
            <a:ext cx="2016125" cy="1944687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07" name="Oval 19"/>
          <p:cNvSpPr>
            <a:spLocks noChangeArrowheads="1"/>
          </p:cNvSpPr>
          <p:nvPr/>
        </p:nvSpPr>
        <p:spPr bwMode="auto">
          <a:xfrm>
            <a:off x="827088" y="5734050"/>
            <a:ext cx="71437" cy="142875"/>
          </a:xfrm>
          <a:prstGeom prst="ellips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08" name="Oval 20"/>
          <p:cNvSpPr>
            <a:spLocks noChangeArrowheads="1"/>
          </p:cNvSpPr>
          <p:nvPr/>
        </p:nvSpPr>
        <p:spPr bwMode="auto">
          <a:xfrm>
            <a:off x="3635375" y="5013325"/>
            <a:ext cx="288925" cy="360363"/>
          </a:xfrm>
          <a:prstGeom prst="ellips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09" name="Oval 21"/>
          <p:cNvSpPr>
            <a:spLocks noChangeArrowheads="1"/>
          </p:cNvSpPr>
          <p:nvPr/>
        </p:nvSpPr>
        <p:spPr bwMode="auto">
          <a:xfrm>
            <a:off x="3851275" y="5300663"/>
            <a:ext cx="288925" cy="360362"/>
          </a:xfrm>
          <a:prstGeom prst="ellips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10" name="Oval 22"/>
          <p:cNvSpPr>
            <a:spLocks noChangeArrowheads="1"/>
          </p:cNvSpPr>
          <p:nvPr/>
        </p:nvSpPr>
        <p:spPr bwMode="auto">
          <a:xfrm>
            <a:off x="4067175" y="5516563"/>
            <a:ext cx="288925" cy="360362"/>
          </a:xfrm>
          <a:prstGeom prst="ellips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11" name="Oval 23"/>
          <p:cNvSpPr>
            <a:spLocks noChangeArrowheads="1"/>
          </p:cNvSpPr>
          <p:nvPr/>
        </p:nvSpPr>
        <p:spPr bwMode="auto">
          <a:xfrm>
            <a:off x="4211638" y="5805488"/>
            <a:ext cx="288925" cy="360362"/>
          </a:xfrm>
          <a:prstGeom prst="ellips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12" name="Oval 24"/>
          <p:cNvSpPr>
            <a:spLocks noChangeArrowheads="1"/>
          </p:cNvSpPr>
          <p:nvPr/>
        </p:nvSpPr>
        <p:spPr bwMode="auto">
          <a:xfrm>
            <a:off x="4572000" y="5734050"/>
            <a:ext cx="288925" cy="360363"/>
          </a:xfrm>
          <a:prstGeom prst="ellips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13" name="Oval 25"/>
          <p:cNvSpPr>
            <a:spLocks noChangeArrowheads="1"/>
          </p:cNvSpPr>
          <p:nvPr/>
        </p:nvSpPr>
        <p:spPr bwMode="auto">
          <a:xfrm>
            <a:off x="4859338" y="5516563"/>
            <a:ext cx="288925" cy="360362"/>
          </a:xfrm>
          <a:prstGeom prst="ellips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14" name="Oval 26"/>
          <p:cNvSpPr>
            <a:spLocks noChangeArrowheads="1"/>
          </p:cNvSpPr>
          <p:nvPr/>
        </p:nvSpPr>
        <p:spPr bwMode="auto">
          <a:xfrm>
            <a:off x="5003800" y="5157788"/>
            <a:ext cx="288925" cy="360362"/>
          </a:xfrm>
          <a:prstGeom prst="ellips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15" name="Oval 27"/>
          <p:cNvSpPr>
            <a:spLocks noChangeArrowheads="1"/>
          </p:cNvSpPr>
          <p:nvPr/>
        </p:nvSpPr>
        <p:spPr bwMode="auto">
          <a:xfrm>
            <a:off x="4500563" y="5300663"/>
            <a:ext cx="288925" cy="360362"/>
          </a:xfrm>
          <a:prstGeom prst="ellips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16" name="Oval 28"/>
          <p:cNvSpPr>
            <a:spLocks noChangeArrowheads="1"/>
          </p:cNvSpPr>
          <p:nvPr/>
        </p:nvSpPr>
        <p:spPr bwMode="auto">
          <a:xfrm>
            <a:off x="4211638" y="5157788"/>
            <a:ext cx="288925" cy="360362"/>
          </a:xfrm>
          <a:prstGeom prst="ellips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17" name="Oval 29"/>
          <p:cNvSpPr>
            <a:spLocks noChangeArrowheads="1"/>
          </p:cNvSpPr>
          <p:nvPr/>
        </p:nvSpPr>
        <p:spPr bwMode="auto">
          <a:xfrm>
            <a:off x="3779838" y="5661025"/>
            <a:ext cx="288925" cy="360363"/>
          </a:xfrm>
          <a:prstGeom prst="ellips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18" name="Oval 30"/>
          <p:cNvSpPr>
            <a:spLocks noChangeArrowheads="1"/>
          </p:cNvSpPr>
          <p:nvPr/>
        </p:nvSpPr>
        <p:spPr bwMode="auto">
          <a:xfrm>
            <a:off x="4716463" y="4868863"/>
            <a:ext cx="288925" cy="360362"/>
          </a:xfrm>
          <a:prstGeom prst="ellips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19" name="Oval 31"/>
          <p:cNvSpPr>
            <a:spLocks noChangeArrowheads="1"/>
          </p:cNvSpPr>
          <p:nvPr/>
        </p:nvSpPr>
        <p:spPr bwMode="auto">
          <a:xfrm>
            <a:off x="5003800" y="4797425"/>
            <a:ext cx="288925" cy="360363"/>
          </a:xfrm>
          <a:prstGeom prst="ellips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20" name="Oval 32"/>
          <p:cNvSpPr>
            <a:spLocks noChangeArrowheads="1"/>
          </p:cNvSpPr>
          <p:nvPr/>
        </p:nvSpPr>
        <p:spPr bwMode="auto">
          <a:xfrm>
            <a:off x="4356100" y="4797425"/>
            <a:ext cx="288925" cy="360363"/>
          </a:xfrm>
          <a:prstGeom prst="ellips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21" name="Oval 33"/>
          <p:cNvSpPr>
            <a:spLocks noChangeArrowheads="1"/>
          </p:cNvSpPr>
          <p:nvPr/>
        </p:nvSpPr>
        <p:spPr bwMode="auto">
          <a:xfrm>
            <a:off x="3924300" y="4941888"/>
            <a:ext cx="288925" cy="360362"/>
          </a:xfrm>
          <a:prstGeom prst="ellips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22" name="Oval 34"/>
          <p:cNvSpPr>
            <a:spLocks noChangeArrowheads="1"/>
          </p:cNvSpPr>
          <p:nvPr/>
        </p:nvSpPr>
        <p:spPr bwMode="auto">
          <a:xfrm>
            <a:off x="4572000" y="4508500"/>
            <a:ext cx="288925" cy="360363"/>
          </a:xfrm>
          <a:prstGeom prst="ellips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23" name="Oval 35"/>
          <p:cNvSpPr>
            <a:spLocks noChangeArrowheads="1"/>
          </p:cNvSpPr>
          <p:nvPr/>
        </p:nvSpPr>
        <p:spPr bwMode="auto">
          <a:xfrm>
            <a:off x="4067175" y="4581525"/>
            <a:ext cx="288925" cy="360363"/>
          </a:xfrm>
          <a:prstGeom prst="ellips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24" name="Oval 36"/>
          <p:cNvSpPr>
            <a:spLocks noChangeArrowheads="1"/>
          </p:cNvSpPr>
          <p:nvPr/>
        </p:nvSpPr>
        <p:spPr bwMode="auto">
          <a:xfrm>
            <a:off x="3708400" y="4652963"/>
            <a:ext cx="288925" cy="360362"/>
          </a:xfrm>
          <a:prstGeom prst="ellips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25" name="Oval 37"/>
          <p:cNvSpPr>
            <a:spLocks noChangeArrowheads="1"/>
          </p:cNvSpPr>
          <p:nvPr/>
        </p:nvSpPr>
        <p:spPr bwMode="auto">
          <a:xfrm>
            <a:off x="4284663" y="4292600"/>
            <a:ext cx="288925" cy="360363"/>
          </a:xfrm>
          <a:prstGeom prst="ellips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26" name="Oval 38"/>
          <p:cNvSpPr>
            <a:spLocks noChangeArrowheads="1"/>
          </p:cNvSpPr>
          <p:nvPr/>
        </p:nvSpPr>
        <p:spPr bwMode="auto">
          <a:xfrm>
            <a:off x="3492500" y="5373688"/>
            <a:ext cx="288925" cy="360362"/>
          </a:xfrm>
          <a:prstGeom prst="ellips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27" name="Oval 39"/>
          <p:cNvSpPr>
            <a:spLocks noChangeArrowheads="1"/>
          </p:cNvSpPr>
          <p:nvPr/>
        </p:nvSpPr>
        <p:spPr bwMode="auto">
          <a:xfrm>
            <a:off x="3851275" y="4292600"/>
            <a:ext cx="288925" cy="360363"/>
          </a:xfrm>
          <a:prstGeom prst="ellips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28" name="Oval 40"/>
          <p:cNvSpPr>
            <a:spLocks noChangeArrowheads="1"/>
          </p:cNvSpPr>
          <p:nvPr/>
        </p:nvSpPr>
        <p:spPr bwMode="auto">
          <a:xfrm>
            <a:off x="3419475" y="4797425"/>
            <a:ext cx="288925" cy="360363"/>
          </a:xfrm>
          <a:prstGeom prst="ellips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29" name="Oval 41"/>
          <p:cNvSpPr>
            <a:spLocks noChangeArrowheads="1"/>
          </p:cNvSpPr>
          <p:nvPr/>
        </p:nvSpPr>
        <p:spPr bwMode="auto">
          <a:xfrm>
            <a:off x="684213" y="5589588"/>
            <a:ext cx="71437" cy="142875"/>
          </a:xfrm>
          <a:prstGeom prst="ellips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30" name="Oval 42"/>
          <p:cNvSpPr>
            <a:spLocks noChangeArrowheads="1"/>
          </p:cNvSpPr>
          <p:nvPr/>
        </p:nvSpPr>
        <p:spPr bwMode="auto">
          <a:xfrm>
            <a:off x="539750" y="5445125"/>
            <a:ext cx="71438" cy="142875"/>
          </a:xfrm>
          <a:prstGeom prst="ellips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31" name="Oval 43"/>
          <p:cNvSpPr>
            <a:spLocks noChangeArrowheads="1"/>
          </p:cNvSpPr>
          <p:nvPr/>
        </p:nvSpPr>
        <p:spPr bwMode="auto">
          <a:xfrm>
            <a:off x="971550" y="5084763"/>
            <a:ext cx="71438" cy="142875"/>
          </a:xfrm>
          <a:prstGeom prst="ellips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32" name="Oval 44"/>
          <p:cNvSpPr>
            <a:spLocks noChangeArrowheads="1"/>
          </p:cNvSpPr>
          <p:nvPr/>
        </p:nvSpPr>
        <p:spPr bwMode="auto">
          <a:xfrm>
            <a:off x="827088" y="4868863"/>
            <a:ext cx="71437" cy="142875"/>
          </a:xfrm>
          <a:prstGeom prst="ellips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33" name="Oval 45"/>
          <p:cNvSpPr>
            <a:spLocks noChangeArrowheads="1"/>
          </p:cNvSpPr>
          <p:nvPr/>
        </p:nvSpPr>
        <p:spPr bwMode="auto">
          <a:xfrm>
            <a:off x="1187450" y="5516563"/>
            <a:ext cx="360363" cy="504825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34" name="Oval 46"/>
          <p:cNvSpPr>
            <a:spLocks noChangeArrowheads="1"/>
          </p:cNvSpPr>
          <p:nvPr/>
        </p:nvSpPr>
        <p:spPr bwMode="auto">
          <a:xfrm>
            <a:off x="1187450" y="5734050"/>
            <a:ext cx="71438" cy="142875"/>
          </a:xfrm>
          <a:prstGeom prst="ellips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35" name="Oval 47"/>
          <p:cNvSpPr>
            <a:spLocks noChangeArrowheads="1"/>
          </p:cNvSpPr>
          <p:nvPr/>
        </p:nvSpPr>
        <p:spPr bwMode="auto">
          <a:xfrm>
            <a:off x="1331913" y="5734050"/>
            <a:ext cx="71437" cy="142875"/>
          </a:xfrm>
          <a:prstGeom prst="ellips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36" name="Oval 48"/>
          <p:cNvSpPr>
            <a:spLocks noChangeArrowheads="1"/>
          </p:cNvSpPr>
          <p:nvPr/>
        </p:nvSpPr>
        <p:spPr bwMode="auto">
          <a:xfrm>
            <a:off x="1258888" y="4868863"/>
            <a:ext cx="71437" cy="142875"/>
          </a:xfrm>
          <a:prstGeom prst="ellips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6600"/>
              </a:solidFill>
            </a:endParaRPr>
          </a:p>
        </p:txBody>
      </p:sp>
      <p:sp>
        <p:nvSpPr>
          <p:cNvPr id="12337" name="Oval 49"/>
          <p:cNvSpPr>
            <a:spLocks noChangeArrowheads="1"/>
          </p:cNvSpPr>
          <p:nvPr/>
        </p:nvSpPr>
        <p:spPr bwMode="auto">
          <a:xfrm>
            <a:off x="1403350" y="5589588"/>
            <a:ext cx="71438" cy="142875"/>
          </a:xfrm>
          <a:prstGeom prst="ellips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38" name="Oval 50"/>
          <p:cNvSpPr>
            <a:spLocks noChangeArrowheads="1"/>
          </p:cNvSpPr>
          <p:nvPr/>
        </p:nvSpPr>
        <p:spPr bwMode="auto">
          <a:xfrm>
            <a:off x="1331913" y="5516563"/>
            <a:ext cx="71437" cy="142875"/>
          </a:xfrm>
          <a:prstGeom prst="ellips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39" name="Oval 51"/>
          <p:cNvSpPr>
            <a:spLocks noChangeArrowheads="1"/>
          </p:cNvSpPr>
          <p:nvPr/>
        </p:nvSpPr>
        <p:spPr bwMode="auto">
          <a:xfrm>
            <a:off x="1258888" y="5589588"/>
            <a:ext cx="71437" cy="142875"/>
          </a:xfrm>
          <a:prstGeom prst="ellips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40" name="Oval 52"/>
          <p:cNvSpPr>
            <a:spLocks noChangeArrowheads="1"/>
          </p:cNvSpPr>
          <p:nvPr/>
        </p:nvSpPr>
        <p:spPr bwMode="auto">
          <a:xfrm>
            <a:off x="1258888" y="5876925"/>
            <a:ext cx="144462" cy="73025"/>
          </a:xfrm>
          <a:prstGeom prst="ellipse">
            <a:avLst/>
          </a:prstGeom>
          <a:noFill/>
          <a:ln w="2222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41" name="Oval 53"/>
          <p:cNvSpPr>
            <a:spLocks noChangeArrowheads="1"/>
          </p:cNvSpPr>
          <p:nvPr/>
        </p:nvSpPr>
        <p:spPr bwMode="auto">
          <a:xfrm>
            <a:off x="1403350" y="5805488"/>
            <a:ext cx="71438" cy="142875"/>
          </a:xfrm>
          <a:prstGeom prst="ellips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42" name="Oval 54"/>
          <p:cNvSpPr>
            <a:spLocks noChangeArrowheads="1"/>
          </p:cNvSpPr>
          <p:nvPr/>
        </p:nvSpPr>
        <p:spPr bwMode="auto">
          <a:xfrm>
            <a:off x="1403350" y="5734050"/>
            <a:ext cx="144463" cy="73025"/>
          </a:xfrm>
          <a:prstGeom prst="ellipse">
            <a:avLst/>
          </a:prstGeom>
          <a:noFill/>
          <a:ln w="2222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43" name="Oval 55"/>
          <p:cNvSpPr>
            <a:spLocks noChangeArrowheads="1"/>
          </p:cNvSpPr>
          <p:nvPr/>
        </p:nvSpPr>
        <p:spPr bwMode="auto">
          <a:xfrm>
            <a:off x="6516688" y="4149725"/>
            <a:ext cx="792162" cy="1008063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44" name="Oval 56"/>
          <p:cNvSpPr>
            <a:spLocks noChangeArrowheads="1"/>
          </p:cNvSpPr>
          <p:nvPr/>
        </p:nvSpPr>
        <p:spPr bwMode="auto">
          <a:xfrm>
            <a:off x="7956550" y="4149725"/>
            <a:ext cx="792163" cy="720725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45" name="Oval 57"/>
          <p:cNvSpPr>
            <a:spLocks noChangeArrowheads="1"/>
          </p:cNvSpPr>
          <p:nvPr/>
        </p:nvSpPr>
        <p:spPr bwMode="auto">
          <a:xfrm>
            <a:off x="7667625" y="5013325"/>
            <a:ext cx="792163" cy="8636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49" name="Oval 61"/>
          <p:cNvSpPr>
            <a:spLocks noChangeArrowheads="1"/>
          </p:cNvSpPr>
          <p:nvPr/>
        </p:nvSpPr>
        <p:spPr bwMode="auto">
          <a:xfrm>
            <a:off x="7451725" y="5949950"/>
            <a:ext cx="792163" cy="287338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51" name="Oval 63"/>
          <p:cNvSpPr>
            <a:spLocks noChangeArrowheads="1"/>
          </p:cNvSpPr>
          <p:nvPr/>
        </p:nvSpPr>
        <p:spPr bwMode="auto">
          <a:xfrm>
            <a:off x="7667625" y="4868863"/>
            <a:ext cx="215900" cy="144462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52" name="Oval 64"/>
          <p:cNvSpPr>
            <a:spLocks noChangeArrowheads="1"/>
          </p:cNvSpPr>
          <p:nvPr/>
        </p:nvSpPr>
        <p:spPr bwMode="auto">
          <a:xfrm>
            <a:off x="6804025" y="5876925"/>
            <a:ext cx="360363" cy="36195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53" name="Oval 65"/>
          <p:cNvSpPr>
            <a:spLocks noChangeArrowheads="1"/>
          </p:cNvSpPr>
          <p:nvPr/>
        </p:nvSpPr>
        <p:spPr bwMode="auto">
          <a:xfrm>
            <a:off x="8316913" y="5805488"/>
            <a:ext cx="287337" cy="287337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54" name="Oval 66"/>
          <p:cNvSpPr>
            <a:spLocks noChangeArrowheads="1"/>
          </p:cNvSpPr>
          <p:nvPr/>
        </p:nvSpPr>
        <p:spPr bwMode="auto">
          <a:xfrm>
            <a:off x="6732588" y="5300663"/>
            <a:ext cx="288925" cy="431800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55" name="Text Box 67"/>
          <p:cNvSpPr txBox="1">
            <a:spLocks noChangeArrowheads="1"/>
          </p:cNvSpPr>
          <p:nvPr/>
        </p:nvSpPr>
        <p:spPr bwMode="auto">
          <a:xfrm>
            <a:off x="0" y="3644900"/>
            <a:ext cx="2627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/>
              <a:t>Fibrous, </a:t>
            </a:r>
            <a:r>
              <a:rPr lang="en-US" sz="2000">
                <a:solidFill>
                  <a:srgbClr val="0000CC"/>
                </a:solidFill>
              </a:rPr>
              <a:t>laminated</a:t>
            </a:r>
            <a:r>
              <a:rPr lang="en-US" sz="2000"/>
              <a:t> &amp; </a:t>
            </a:r>
            <a:r>
              <a:rPr lang="en-US" sz="2000">
                <a:solidFill>
                  <a:srgbClr val="CC0000"/>
                </a:solidFill>
              </a:rPr>
              <a:t>germinal</a:t>
            </a:r>
            <a:r>
              <a:rPr lang="en-US" sz="2000"/>
              <a:t> layers</a:t>
            </a:r>
          </a:p>
        </p:txBody>
      </p:sp>
      <p:sp>
        <p:nvSpPr>
          <p:cNvPr id="12356" name="Text Box 68"/>
          <p:cNvSpPr txBox="1">
            <a:spLocks noChangeArrowheads="1"/>
          </p:cNvSpPr>
          <p:nvPr/>
        </p:nvSpPr>
        <p:spPr bwMode="auto">
          <a:xfrm>
            <a:off x="323850" y="3141663"/>
            <a:ext cx="230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/>
              <a:t>Unilocular cyst</a:t>
            </a:r>
          </a:p>
        </p:txBody>
      </p:sp>
      <p:sp>
        <p:nvSpPr>
          <p:cNvPr id="12357" name="Text Box 69"/>
          <p:cNvSpPr txBox="1">
            <a:spLocks noChangeArrowheads="1"/>
          </p:cNvSpPr>
          <p:nvPr/>
        </p:nvSpPr>
        <p:spPr bwMode="auto">
          <a:xfrm>
            <a:off x="3348038" y="3644900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/>
              <a:t>Unilocular cyst</a:t>
            </a:r>
          </a:p>
        </p:txBody>
      </p:sp>
      <p:sp>
        <p:nvSpPr>
          <p:cNvPr id="12358" name="Text Box 70"/>
          <p:cNvSpPr txBox="1">
            <a:spLocks noChangeArrowheads="1"/>
          </p:cNvSpPr>
          <p:nvPr/>
        </p:nvSpPr>
        <p:spPr bwMode="auto">
          <a:xfrm>
            <a:off x="6372225" y="3284538"/>
            <a:ext cx="237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Multilocular cyst</a:t>
            </a:r>
          </a:p>
        </p:txBody>
      </p:sp>
      <p:sp>
        <p:nvSpPr>
          <p:cNvPr id="12361" name="Text Box 73"/>
          <p:cNvSpPr txBox="1">
            <a:spLocks noChangeArrowheads="1"/>
          </p:cNvSpPr>
          <p:nvPr/>
        </p:nvSpPr>
        <p:spPr bwMode="auto">
          <a:xfrm>
            <a:off x="2124075" y="4005263"/>
            <a:ext cx="1979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</a:rPr>
              <a:t>Germinal</a:t>
            </a:r>
            <a:r>
              <a:rPr lang="en-US" sz="2000"/>
              <a:t> layer</a:t>
            </a:r>
          </a:p>
        </p:txBody>
      </p:sp>
      <p:sp>
        <p:nvSpPr>
          <p:cNvPr id="12362" name="Text Box 74"/>
          <p:cNvSpPr txBox="1">
            <a:spLocks noChangeArrowheads="1"/>
          </p:cNvSpPr>
          <p:nvPr/>
        </p:nvSpPr>
        <p:spPr bwMode="auto">
          <a:xfrm>
            <a:off x="5940425" y="3716338"/>
            <a:ext cx="1908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>
                <a:solidFill>
                  <a:srgbClr val="CC0000"/>
                </a:solidFill>
              </a:rPr>
              <a:t>Germinal</a:t>
            </a:r>
            <a:r>
              <a:rPr lang="en-US" sz="2000"/>
              <a:t> layer</a:t>
            </a:r>
          </a:p>
        </p:txBody>
      </p:sp>
      <p:sp>
        <p:nvSpPr>
          <p:cNvPr id="12363" name="Text Box 75"/>
          <p:cNvSpPr txBox="1">
            <a:spLocks noChangeArrowheads="1"/>
          </p:cNvSpPr>
          <p:nvPr/>
        </p:nvSpPr>
        <p:spPr bwMode="auto">
          <a:xfrm>
            <a:off x="3203575" y="6156325"/>
            <a:ext cx="2232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</a:rPr>
              <a:t>Few macroscopic scolices (30-60)</a:t>
            </a:r>
          </a:p>
        </p:txBody>
      </p:sp>
      <p:sp>
        <p:nvSpPr>
          <p:cNvPr id="12364" name="Text Box 76"/>
          <p:cNvSpPr txBox="1">
            <a:spLocks noChangeArrowheads="1"/>
          </p:cNvSpPr>
          <p:nvPr/>
        </p:nvSpPr>
        <p:spPr bwMode="auto">
          <a:xfrm>
            <a:off x="0" y="6156325"/>
            <a:ext cx="327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</a:rPr>
              <a:t>Many microscopic scolices (100-1000)</a:t>
            </a:r>
          </a:p>
        </p:txBody>
      </p:sp>
      <p:sp>
        <p:nvSpPr>
          <p:cNvPr id="6208" name="Text Box 77"/>
          <p:cNvSpPr txBox="1">
            <a:spLocks noChangeArrowheads="1"/>
          </p:cNvSpPr>
          <p:nvPr/>
        </p:nvSpPr>
        <p:spPr bwMode="auto">
          <a:xfrm>
            <a:off x="6588125" y="623728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66" name="Text Box 78"/>
          <p:cNvSpPr txBox="1">
            <a:spLocks noChangeArrowheads="1"/>
          </p:cNvSpPr>
          <p:nvPr/>
        </p:nvSpPr>
        <p:spPr bwMode="auto">
          <a:xfrm>
            <a:off x="6443663" y="6308725"/>
            <a:ext cx="2520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000" dirty="0">
                <a:solidFill>
                  <a:srgbClr val="008000"/>
                </a:solidFill>
              </a:rPr>
              <a:t>No scolices (Sterile)</a:t>
            </a:r>
          </a:p>
        </p:txBody>
      </p:sp>
      <p:sp>
        <p:nvSpPr>
          <p:cNvPr id="6210" name="Text Box 79"/>
          <p:cNvSpPr txBox="1">
            <a:spLocks noChangeArrowheads="1"/>
          </p:cNvSpPr>
          <p:nvPr/>
        </p:nvSpPr>
        <p:spPr bwMode="auto">
          <a:xfrm>
            <a:off x="5867400" y="5516563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68" name="AutoShape 80"/>
          <p:cNvSpPr>
            <a:spLocks noChangeArrowheads="1"/>
          </p:cNvSpPr>
          <p:nvPr/>
        </p:nvSpPr>
        <p:spPr bwMode="auto">
          <a:xfrm>
            <a:off x="8459788" y="4941888"/>
            <a:ext cx="288925" cy="433387"/>
          </a:xfrm>
          <a:custGeom>
            <a:avLst/>
            <a:gdLst>
              <a:gd name="T0" fmla="*/ 605043188 w 21600"/>
              <a:gd name="T1" fmla="*/ 1750294083 h 21600"/>
              <a:gd name="T2" fmla="*/ 345740692 w 21600"/>
              <a:gd name="T3" fmla="*/ 2147483647 h 21600"/>
              <a:gd name="T4" fmla="*/ 86435708 w 21600"/>
              <a:gd name="T5" fmla="*/ 1750294083 h 21600"/>
              <a:gd name="T6" fmla="*/ 345740692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noFill/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69" name="AutoShape 81"/>
          <p:cNvSpPr>
            <a:spLocks noChangeArrowheads="1"/>
          </p:cNvSpPr>
          <p:nvPr/>
        </p:nvSpPr>
        <p:spPr bwMode="auto">
          <a:xfrm>
            <a:off x="7380288" y="4149725"/>
            <a:ext cx="503237" cy="576263"/>
          </a:xfrm>
          <a:prstGeom prst="pentagon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70" name="AutoShape 82"/>
          <p:cNvSpPr>
            <a:spLocks noChangeArrowheads="1"/>
          </p:cNvSpPr>
          <p:nvPr/>
        </p:nvSpPr>
        <p:spPr bwMode="auto">
          <a:xfrm>
            <a:off x="7308850" y="4868863"/>
            <a:ext cx="285750" cy="431800"/>
          </a:xfrm>
          <a:prstGeom prst="plus">
            <a:avLst>
              <a:gd name="adj" fmla="val 25000"/>
            </a:avLst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71" name="AutoShape 83"/>
          <p:cNvSpPr>
            <a:spLocks noChangeArrowheads="1"/>
          </p:cNvSpPr>
          <p:nvPr/>
        </p:nvSpPr>
        <p:spPr bwMode="auto">
          <a:xfrm>
            <a:off x="7092950" y="5373688"/>
            <a:ext cx="504825" cy="504825"/>
          </a:xfrm>
          <a:prstGeom prst="octagon">
            <a:avLst>
              <a:gd name="adj" fmla="val 29287"/>
            </a:avLst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72" name="Text Box 84"/>
          <p:cNvSpPr txBox="1">
            <a:spLocks noChangeArrowheads="1"/>
          </p:cNvSpPr>
          <p:nvPr/>
        </p:nvSpPr>
        <p:spPr bwMode="auto">
          <a:xfrm>
            <a:off x="5867400" y="5013325"/>
            <a:ext cx="792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/>
              <a:t>Septa </a:t>
            </a:r>
          </a:p>
        </p:txBody>
      </p:sp>
      <p:sp>
        <p:nvSpPr>
          <p:cNvPr id="12373" name="Line 85"/>
          <p:cNvSpPr>
            <a:spLocks noChangeShapeType="1"/>
          </p:cNvSpPr>
          <p:nvPr/>
        </p:nvSpPr>
        <p:spPr bwMode="auto">
          <a:xfrm>
            <a:off x="6659563" y="522922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2374" name="Oval 86"/>
          <p:cNvSpPr>
            <a:spLocks noChangeArrowheads="1"/>
          </p:cNvSpPr>
          <p:nvPr/>
        </p:nvSpPr>
        <p:spPr bwMode="auto">
          <a:xfrm>
            <a:off x="1403350" y="4868863"/>
            <a:ext cx="360363" cy="504825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75" name="Oval 87"/>
          <p:cNvSpPr>
            <a:spLocks noChangeArrowheads="1"/>
          </p:cNvSpPr>
          <p:nvPr/>
        </p:nvSpPr>
        <p:spPr bwMode="auto">
          <a:xfrm>
            <a:off x="1403350" y="5086350"/>
            <a:ext cx="71438" cy="142875"/>
          </a:xfrm>
          <a:prstGeom prst="ellips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76" name="Oval 88"/>
          <p:cNvSpPr>
            <a:spLocks noChangeArrowheads="1"/>
          </p:cNvSpPr>
          <p:nvPr/>
        </p:nvSpPr>
        <p:spPr bwMode="auto">
          <a:xfrm>
            <a:off x="1619250" y="4941888"/>
            <a:ext cx="71438" cy="142875"/>
          </a:xfrm>
          <a:prstGeom prst="ellips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77" name="Oval 89"/>
          <p:cNvSpPr>
            <a:spLocks noChangeArrowheads="1"/>
          </p:cNvSpPr>
          <p:nvPr/>
        </p:nvSpPr>
        <p:spPr bwMode="auto">
          <a:xfrm>
            <a:off x="1547813" y="4868863"/>
            <a:ext cx="71437" cy="142875"/>
          </a:xfrm>
          <a:prstGeom prst="ellips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78" name="Oval 90"/>
          <p:cNvSpPr>
            <a:spLocks noChangeArrowheads="1"/>
          </p:cNvSpPr>
          <p:nvPr/>
        </p:nvSpPr>
        <p:spPr bwMode="auto">
          <a:xfrm>
            <a:off x="1474788" y="4941888"/>
            <a:ext cx="71437" cy="142875"/>
          </a:xfrm>
          <a:prstGeom prst="ellips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79" name="Oval 91"/>
          <p:cNvSpPr>
            <a:spLocks noChangeArrowheads="1"/>
          </p:cNvSpPr>
          <p:nvPr/>
        </p:nvSpPr>
        <p:spPr bwMode="auto">
          <a:xfrm>
            <a:off x="1474788" y="5229225"/>
            <a:ext cx="144462" cy="73025"/>
          </a:xfrm>
          <a:prstGeom prst="ellipse">
            <a:avLst/>
          </a:prstGeom>
          <a:noFill/>
          <a:ln w="2222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80" name="Oval 92"/>
          <p:cNvSpPr>
            <a:spLocks noChangeArrowheads="1"/>
          </p:cNvSpPr>
          <p:nvPr/>
        </p:nvSpPr>
        <p:spPr bwMode="auto">
          <a:xfrm>
            <a:off x="1619250" y="5157788"/>
            <a:ext cx="71438" cy="142875"/>
          </a:xfrm>
          <a:prstGeom prst="ellips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81" name="Oval 93"/>
          <p:cNvSpPr>
            <a:spLocks noChangeArrowheads="1"/>
          </p:cNvSpPr>
          <p:nvPr/>
        </p:nvSpPr>
        <p:spPr bwMode="auto">
          <a:xfrm>
            <a:off x="1547813" y="5013325"/>
            <a:ext cx="71437" cy="142875"/>
          </a:xfrm>
          <a:prstGeom prst="ellipse">
            <a:avLst/>
          </a:prstGeom>
          <a:noFill/>
          <a:ln w="222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382" name="Oval 94"/>
          <p:cNvSpPr>
            <a:spLocks noChangeArrowheads="1"/>
          </p:cNvSpPr>
          <p:nvPr/>
        </p:nvSpPr>
        <p:spPr bwMode="auto">
          <a:xfrm>
            <a:off x="1619250" y="5084763"/>
            <a:ext cx="144463" cy="73025"/>
          </a:xfrm>
          <a:prstGeom prst="ellipse">
            <a:avLst/>
          </a:prstGeom>
          <a:noFill/>
          <a:ln w="2222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2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2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2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2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500"/>
                            </p:stCondLst>
                            <p:childTnLst>
                              <p:par>
                                <p:cTn id="1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500"/>
                            </p:stCondLst>
                            <p:childTnLst>
                              <p:par>
                                <p:cTn id="1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000"/>
                            </p:stCondLst>
                            <p:childTnLst>
                              <p:par>
                                <p:cTn id="1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500"/>
                            </p:stCondLst>
                            <p:childTnLst>
                              <p:par>
                                <p:cTn id="2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000"/>
                            </p:stCondLst>
                            <p:childTnLst>
                              <p:par>
                                <p:cTn id="2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500"/>
                            </p:stCondLst>
                            <p:childTnLst>
                              <p:par>
                                <p:cTn id="2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0"/>
                            </p:stCondLst>
                            <p:childTnLst>
                              <p:par>
                                <p:cTn id="2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500"/>
                            </p:stCondLst>
                            <p:childTnLst>
                              <p:par>
                                <p:cTn id="2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000"/>
                            </p:stCondLst>
                            <p:childTnLst>
                              <p:par>
                                <p:cTn id="2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00"/>
                            </p:stCondLst>
                            <p:childTnLst>
                              <p:par>
                                <p:cTn id="2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8000"/>
                            </p:stCondLst>
                            <p:childTnLst>
                              <p:par>
                                <p:cTn id="2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8500"/>
                            </p:stCondLst>
                            <p:childTnLst>
                              <p:par>
                                <p:cTn id="2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9000"/>
                            </p:stCondLst>
                            <p:childTnLst>
                              <p:par>
                                <p:cTn id="2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9500"/>
                            </p:stCondLst>
                            <p:childTnLst>
                              <p:par>
                                <p:cTn id="2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2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2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1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1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000"/>
                            </p:stCondLst>
                            <p:childTnLst>
                              <p:par>
                                <p:cTn id="2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500"/>
                            </p:stCondLst>
                            <p:childTnLst>
                              <p:par>
                                <p:cTn id="2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1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500"/>
                            </p:stCondLst>
                            <p:childTnLst>
                              <p:par>
                                <p:cTn id="2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1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3000"/>
                            </p:stCondLst>
                            <p:childTnLst>
                              <p:par>
                                <p:cTn id="2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00"/>
                                        <p:tgtEl>
                                          <p:spTgt spid="1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3500"/>
                            </p:stCondLst>
                            <p:childTnLst>
                              <p:par>
                                <p:cTn id="2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1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12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4500"/>
                            </p:stCondLst>
                            <p:childTnLst>
                              <p:par>
                                <p:cTn id="3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00"/>
                                        <p:tgtEl>
                                          <p:spTgt spid="12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000"/>
                            </p:stCondLst>
                            <p:childTnLst>
                              <p:par>
                                <p:cTn id="3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1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500"/>
                            </p:stCondLst>
                            <p:childTnLst>
                              <p:par>
                                <p:cTn id="3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1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2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12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500"/>
                            </p:stCondLst>
                            <p:childTnLst>
                              <p:par>
                                <p:cTn id="3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00"/>
                                        <p:tgtEl>
                                          <p:spTgt spid="1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00"/>
                            </p:stCondLst>
                            <p:childTnLst>
                              <p:par>
                                <p:cTn id="3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2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2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  <p:bldP spid="12301" grpId="0" animBg="1"/>
      <p:bldP spid="12302" grpId="0" animBg="1"/>
      <p:bldP spid="12303" grpId="0" animBg="1"/>
      <p:bldP spid="12304" grpId="0" animBg="1"/>
      <p:bldP spid="12305" grpId="0" animBg="1"/>
      <p:bldP spid="12306" grpId="0" animBg="1"/>
      <p:bldP spid="12307" grpId="0" animBg="1"/>
      <p:bldP spid="12308" grpId="0" animBg="1"/>
      <p:bldP spid="12309" grpId="0" animBg="1"/>
      <p:bldP spid="12310" grpId="0" animBg="1"/>
      <p:bldP spid="12311" grpId="0" animBg="1"/>
      <p:bldP spid="12312" grpId="0" animBg="1"/>
      <p:bldP spid="12313" grpId="0" animBg="1"/>
      <p:bldP spid="12314" grpId="0" animBg="1"/>
      <p:bldP spid="12315" grpId="0" animBg="1"/>
      <p:bldP spid="12316" grpId="0" animBg="1"/>
      <p:bldP spid="12317" grpId="0" animBg="1"/>
      <p:bldP spid="12318" grpId="0" animBg="1"/>
      <p:bldP spid="12319" grpId="0" animBg="1"/>
      <p:bldP spid="12320" grpId="0" animBg="1"/>
      <p:bldP spid="12321" grpId="0" animBg="1"/>
      <p:bldP spid="12322" grpId="0" animBg="1"/>
      <p:bldP spid="12323" grpId="0" animBg="1"/>
      <p:bldP spid="12324" grpId="0" animBg="1"/>
      <p:bldP spid="12325" grpId="0" animBg="1"/>
      <p:bldP spid="12326" grpId="0" animBg="1"/>
      <p:bldP spid="12327" grpId="0" animBg="1"/>
      <p:bldP spid="12328" grpId="0" animBg="1"/>
      <p:bldP spid="12329" grpId="0" animBg="1"/>
      <p:bldP spid="12330" grpId="0" animBg="1"/>
      <p:bldP spid="12331" grpId="0" animBg="1"/>
      <p:bldP spid="12332" grpId="0" animBg="1"/>
      <p:bldP spid="12333" grpId="0" animBg="1"/>
      <p:bldP spid="12334" grpId="0" animBg="1"/>
      <p:bldP spid="12335" grpId="0" animBg="1"/>
      <p:bldP spid="12336" grpId="0" animBg="1"/>
      <p:bldP spid="12337" grpId="0" animBg="1"/>
      <p:bldP spid="12338" grpId="0" animBg="1"/>
      <p:bldP spid="12339" grpId="0" animBg="1"/>
      <p:bldP spid="12340" grpId="0" animBg="1"/>
      <p:bldP spid="12341" grpId="0" animBg="1"/>
      <p:bldP spid="12342" grpId="0" animBg="1"/>
      <p:bldP spid="12343" grpId="0" animBg="1"/>
      <p:bldP spid="12344" grpId="0" animBg="1"/>
      <p:bldP spid="12345" grpId="0" animBg="1"/>
      <p:bldP spid="12349" grpId="0" animBg="1"/>
      <p:bldP spid="12351" grpId="0" animBg="1"/>
      <p:bldP spid="12352" grpId="0" animBg="1"/>
      <p:bldP spid="12353" grpId="0" animBg="1"/>
      <p:bldP spid="12354" grpId="0" animBg="1"/>
      <p:bldP spid="12355" grpId="0"/>
      <p:bldP spid="12362" grpId="0"/>
      <p:bldP spid="12363" grpId="0"/>
      <p:bldP spid="12364" grpId="0"/>
      <p:bldP spid="12366" grpId="0"/>
      <p:bldP spid="12368" grpId="0" animBg="1"/>
      <p:bldP spid="12369" grpId="0" animBg="1"/>
      <p:bldP spid="12370" grpId="0" animBg="1"/>
      <p:bldP spid="12371" grpId="0" animBg="1"/>
      <p:bldP spid="12372" grpId="0"/>
      <p:bldP spid="12373" grpId="0" animBg="1"/>
      <p:bldP spid="12374" grpId="0" animBg="1"/>
      <p:bldP spid="12375" grpId="0" animBg="1"/>
      <p:bldP spid="12376" grpId="0" animBg="1"/>
      <p:bldP spid="12377" grpId="0" animBg="1"/>
      <p:bldP spid="12378" grpId="0" animBg="1"/>
      <p:bldP spid="12379" grpId="0" animBg="1"/>
      <p:bldP spid="12380" grpId="0" animBg="1"/>
      <p:bldP spid="12381" grpId="0" animBg="1"/>
      <p:bldP spid="123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188913"/>
            <a:ext cx="8569325" cy="633412"/>
          </a:xfr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2800" i="1" dirty="0" smtClean="0"/>
              <a:t>Echinococcus granulosus</a:t>
            </a:r>
            <a:r>
              <a:rPr lang="en-US" sz="2800" dirty="0" smtClean="0"/>
              <a:t>  cause  Hydatid disease</a:t>
            </a:r>
            <a:endParaRPr lang="en-US" sz="2800" i="1" dirty="0" smtClean="0"/>
          </a:p>
        </p:txBody>
      </p:sp>
      <p:pic>
        <p:nvPicPr>
          <p:cNvPr id="4105" name="Picture 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24000" contrast="48000"/>
          </a:blip>
          <a:srcRect/>
          <a:stretch>
            <a:fillRect/>
          </a:stretch>
        </p:blipFill>
        <p:spPr>
          <a:xfrm>
            <a:off x="8243888" y="981075"/>
            <a:ext cx="371475" cy="1943100"/>
          </a:xfrm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179388" y="908050"/>
            <a:ext cx="5616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/>
              <a:t>Definitive host: Dogs and canines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79388" y="1412875"/>
            <a:ext cx="5616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/>
              <a:t>Habitat: small intestine of dogs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179388" y="1916113"/>
            <a:ext cx="3600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/>
              <a:t>Infective Stage: egg</a:t>
            </a:r>
          </a:p>
        </p:txBody>
      </p:sp>
      <p:pic>
        <p:nvPicPr>
          <p:cNvPr id="4110" name="Picture 14" descr="Taenia eg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92500" y="2060575"/>
            <a:ext cx="568325" cy="574675"/>
          </a:xfrm>
        </p:spPr>
      </p:pic>
      <p:pic>
        <p:nvPicPr>
          <p:cNvPr id="4114" name="Picture 18" descr="shee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2997200"/>
            <a:ext cx="14414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20" descr="cattl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011863" y="4581525"/>
            <a:ext cx="2881312" cy="1858963"/>
          </a:xfrm>
          <a:noFill/>
        </p:spPr>
      </p:pic>
      <p:pic>
        <p:nvPicPr>
          <p:cNvPr id="4117" name="Picture 21" descr="camel"/>
          <p:cNvPicPr>
            <a:picLocks noChangeAspect="1" noChangeArrowheads="1"/>
          </p:cNvPicPr>
          <p:nvPr/>
        </p:nvPicPr>
        <p:blipFill>
          <a:blip r:embed="rId6" cstate="print">
            <a:lum contrast="12000"/>
          </a:blip>
          <a:srcRect/>
          <a:stretch>
            <a:fillRect/>
          </a:stretch>
        </p:blipFill>
        <p:spPr bwMode="auto">
          <a:xfrm>
            <a:off x="4067175" y="2997200"/>
            <a:ext cx="1844675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22" descr="farmer"/>
          <p:cNvPicPr>
            <a:picLocks noChangeAspect="1" noChangeArrowheads="1"/>
          </p:cNvPicPr>
          <p:nvPr/>
        </p:nvPicPr>
        <p:blipFill>
          <a:blip r:embed="rId7" cstate="print">
            <a:lum bright="-6000" contrast="6000"/>
          </a:blip>
          <a:srcRect/>
          <a:stretch>
            <a:fillRect/>
          </a:stretch>
        </p:blipFill>
        <p:spPr bwMode="auto">
          <a:xfrm>
            <a:off x="2411413" y="2997200"/>
            <a:ext cx="15287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23" descr="handling dogs"/>
          <p:cNvPicPr>
            <a:picLocks noChangeAspect="1" noChangeArrowheads="1"/>
          </p:cNvPicPr>
          <p:nvPr/>
        </p:nvPicPr>
        <p:blipFill>
          <a:blip r:embed="rId8" cstate="print">
            <a:lum bright="6000" contrast="6000"/>
          </a:blip>
          <a:srcRect/>
          <a:stretch>
            <a:fillRect/>
          </a:stretch>
        </p:blipFill>
        <p:spPr bwMode="auto">
          <a:xfrm>
            <a:off x="179388" y="2997200"/>
            <a:ext cx="21018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6" name="Oval 30"/>
          <p:cNvSpPr>
            <a:spLocks noChangeArrowheads="1"/>
          </p:cNvSpPr>
          <p:nvPr/>
        </p:nvSpPr>
        <p:spPr bwMode="auto">
          <a:xfrm>
            <a:off x="6804025" y="4221163"/>
            <a:ext cx="73025" cy="7143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128" name="Oval 32"/>
          <p:cNvSpPr>
            <a:spLocks noChangeArrowheads="1"/>
          </p:cNvSpPr>
          <p:nvPr/>
        </p:nvSpPr>
        <p:spPr bwMode="auto">
          <a:xfrm>
            <a:off x="4211638" y="4797425"/>
            <a:ext cx="73025" cy="71438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129" name="Oval 33"/>
          <p:cNvSpPr>
            <a:spLocks noChangeArrowheads="1"/>
          </p:cNvSpPr>
          <p:nvPr/>
        </p:nvSpPr>
        <p:spPr bwMode="auto">
          <a:xfrm>
            <a:off x="3563938" y="4365625"/>
            <a:ext cx="73025" cy="71438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130" name="Oval 34"/>
          <p:cNvSpPr>
            <a:spLocks noChangeArrowheads="1"/>
          </p:cNvSpPr>
          <p:nvPr/>
        </p:nvSpPr>
        <p:spPr bwMode="auto">
          <a:xfrm>
            <a:off x="468313" y="4797425"/>
            <a:ext cx="73025" cy="71438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131" name="Oval 35"/>
          <p:cNvSpPr>
            <a:spLocks noChangeArrowheads="1"/>
          </p:cNvSpPr>
          <p:nvPr/>
        </p:nvSpPr>
        <p:spPr bwMode="auto">
          <a:xfrm>
            <a:off x="6443663" y="4221163"/>
            <a:ext cx="73025" cy="7143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133" name="Oval 37"/>
          <p:cNvSpPr>
            <a:spLocks noChangeArrowheads="1"/>
          </p:cNvSpPr>
          <p:nvPr/>
        </p:nvSpPr>
        <p:spPr bwMode="auto">
          <a:xfrm>
            <a:off x="4572000" y="5013325"/>
            <a:ext cx="73025" cy="71438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134" name="Oval 38"/>
          <p:cNvSpPr>
            <a:spLocks noChangeArrowheads="1"/>
          </p:cNvSpPr>
          <p:nvPr/>
        </p:nvSpPr>
        <p:spPr bwMode="auto">
          <a:xfrm>
            <a:off x="3708400" y="4508500"/>
            <a:ext cx="73025" cy="71438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135" name="Oval 39"/>
          <p:cNvSpPr>
            <a:spLocks noChangeArrowheads="1"/>
          </p:cNvSpPr>
          <p:nvPr/>
        </p:nvSpPr>
        <p:spPr bwMode="auto">
          <a:xfrm>
            <a:off x="755650" y="4581525"/>
            <a:ext cx="73025" cy="71438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138" name="Text Box 42"/>
          <p:cNvSpPr txBox="1">
            <a:spLocks noChangeArrowheads="1"/>
          </p:cNvSpPr>
          <p:nvPr/>
        </p:nvSpPr>
        <p:spPr bwMode="auto">
          <a:xfrm>
            <a:off x="755650" y="5300663"/>
            <a:ext cx="4752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/>
              <a:t>Intermediate hosts (1-5)</a:t>
            </a:r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6443663" y="2997200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6011863" y="4868863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141" name="Text Box 45"/>
          <p:cNvSpPr txBox="1">
            <a:spLocks noChangeArrowheads="1"/>
          </p:cNvSpPr>
          <p:nvPr/>
        </p:nvSpPr>
        <p:spPr bwMode="auto">
          <a:xfrm>
            <a:off x="5508625" y="2997200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42" name="Text Box 46"/>
          <p:cNvSpPr txBox="1">
            <a:spLocks noChangeArrowheads="1"/>
          </p:cNvSpPr>
          <p:nvPr/>
        </p:nvSpPr>
        <p:spPr bwMode="auto">
          <a:xfrm>
            <a:off x="3563938" y="3141663"/>
            <a:ext cx="36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143" name="Text Box 47"/>
          <p:cNvSpPr txBox="1">
            <a:spLocks noChangeArrowheads="1"/>
          </p:cNvSpPr>
          <p:nvPr/>
        </p:nvSpPr>
        <p:spPr bwMode="auto">
          <a:xfrm>
            <a:off x="1908175" y="3141663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144" name="Text Box 48"/>
          <p:cNvSpPr txBox="1">
            <a:spLocks noChangeArrowheads="1"/>
          </p:cNvSpPr>
          <p:nvPr/>
        </p:nvSpPr>
        <p:spPr bwMode="auto">
          <a:xfrm>
            <a:off x="3924300" y="1916113"/>
            <a:ext cx="1944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Similar to </a:t>
            </a:r>
            <a:r>
              <a:rPr lang="en-US" sz="2400" i="1">
                <a:solidFill>
                  <a:srgbClr val="006600"/>
                </a:solidFill>
              </a:rPr>
              <a:t>Taenia </a:t>
            </a:r>
            <a:r>
              <a:rPr lang="en-US" sz="2400">
                <a:solidFill>
                  <a:srgbClr val="006600"/>
                </a:solidFill>
              </a:rPr>
              <a:t>egg</a:t>
            </a:r>
          </a:p>
        </p:txBody>
      </p:sp>
      <p:pic>
        <p:nvPicPr>
          <p:cNvPr id="4146" name="Picture 50" descr="dog on gras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5940425" y="1052513"/>
            <a:ext cx="1944688" cy="1557337"/>
          </a:xfrm>
        </p:spPr>
      </p:pic>
      <p:sp>
        <p:nvSpPr>
          <p:cNvPr id="4147" name="Oval 51"/>
          <p:cNvSpPr>
            <a:spLocks noChangeArrowheads="1"/>
          </p:cNvSpPr>
          <p:nvPr/>
        </p:nvSpPr>
        <p:spPr bwMode="auto">
          <a:xfrm>
            <a:off x="6732588" y="1989138"/>
            <a:ext cx="360362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148" name="Oval 52"/>
          <p:cNvSpPr>
            <a:spLocks noChangeArrowheads="1"/>
          </p:cNvSpPr>
          <p:nvPr/>
        </p:nvSpPr>
        <p:spPr bwMode="auto">
          <a:xfrm>
            <a:off x="7092950" y="2492375"/>
            <a:ext cx="73025" cy="71438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149" name="Oval 53"/>
          <p:cNvSpPr>
            <a:spLocks noChangeArrowheads="1"/>
          </p:cNvSpPr>
          <p:nvPr/>
        </p:nvSpPr>
        <p:spPr bwMode="auto">
          <a:xfrm>
            <a:off x="6877050" y="2492375"/>
            <a:ext cx="73025" cy="71438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150" name="Oval 54"/>
          <p:cNvSpPr>
            <a:spLocks noChangeArrowheads="1"/>
          </p:cNvSpPr>
          <p:nvPr/>
        </p:nvSpPr>
        <p:spPr bwMode="auto">
          <a:xfrm>
            <a:off x="7308850" y="2420938"/>
            <a:ext cx="73025" cy="7143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151" name="Text Box 55"/>
          <p:cNvSpPr txBox="1">
            <a:spLocks noChangeArrowheads="1"/>
          </p:cNvSpPr>
          <p:nvPr/>
        </p:nvSpPr>
        <p:spPr bwMode="auto">
          <a:xfrm>
            <a:off x="0" y="5805488"/>
            <a:ext cx="5867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800" dirty="0"/>
              <a:t>Eggs develop inside Intermediate host into </a:t>
            </a:r>
            <a:r>
              <a:rPr lang="en-US" sz="2800" dirty="0">
                <a:solidFill>
                  <a:srgbClr val="0000CC"/>
                </a:solidFill>
              </a:rPr>
              <a:t>Hydatid cyst</a:t>
            </a:r>
          </a:p>
        </p:txBody>
      </p:sp>
      <p:sp>
        <p:nvSpPr>
          <p:cNvPr id="4152" name="Line 56"/>
          <p:cNvSpPr>
            <a:spLocks noChangeShapeType="1"/>
          </p:cNvSpPr>
          <p:nvPr/>
        </p:nvSpPr>
        <p:spPr bwMode="auto">
          <a:xfrm>
            <a:off x="5508625" y="1700213"/>
            <a:ext cx="1150938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6" grpId="0"/>
      <p:bldP spid="4107" grpId="0"/>
      <p:bldP spid="4126" grpId="0" animBg="1"/>
      <p:bldP spid="4128" grpId="0" animBg="1"/>
      <p:bldP spid="4129" grpId="0" animBg="1"/>
      <p:bldP spid="4130" grpId="0" animBg="1"/>
      <p:bldP spid="4131" grpId="0" animBg="1"/>
      <p:bldP spid="4133" grpId="0" animBg="1"/>
      <p:bldP spid="4134" grpId="0" animBg="1"/>
      <p:bldP spid="4135" grpId="0" animBg="1"/>
      <p:bldP spid="4138" grpId="0"/>
      <p:bldP spid="4139" grpId="0"/>
      <p:bldP spid="4141" grpId="0"/>
      <p:bldP spid="4142" grpId="0"/>
      <p:bldP spid="4143" grpId="0"/>
      <p:bldP spid="4144" grpId="0"/>
      <p:bldP spid="4147" grpId="0" animBg="1"/>
      <p:bldP spid="4148" grpId="0" animBg="1"/>
      <p:bldP spid="4149" grpId="0" animBg="1"/>
      <p:bldP spid="4150" grpId="0" animBg="1"/>
      <p:bldP spid="4151" grpId="0"/>
      <p:bldP spid="41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647700"/>
          </a:xfr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3200" dirty="0" smtClean="0"/>
              <a:t>Mode of infection in man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4968875" cy="4824413"/>
          </a:xfrm>
        </p:spPr>
        <p:txBody>
          <a:bodyPr/>
          <a:lstStyle/>
          <a:p>
            <a:pPr algn="l" rtl="0" eaLnBrk="1" hangingPunct="1">
              <a:buFontTx/>
              <a:buNone/>
            </a:pPr>
            <a:r>
              <a:rPr lang="en-US" sz="2800" smtClean="0"/>
              <a:t>Ingestion of eggs through:</a:t>
            </a:r>
          </a:p>
          <a:p>
            <a:pPr algn="l" rtl="0" eaLnBrk="1" hangingPunct="1">
              <a:buFontTx/>
              <a:buNone/>
            </a:pPr>
            <a:endParaRPr lang="en-US" sz="2800" smtClean="0"/>
          </a:p>
          <a:p>
            <a:pPr algn="l" rtl="0" eaLnBrk="1" hangingPunct="1"/>
            <a:r>
              <a:rPr lang="en-US" sz="2800" smtClean="0"/>
              <a:t>Hand to mouth                           from fur of dogs while           playing with them. </a:t>
            </a:r>
          </a:p>
          <a:p>
            <a:pPr algn="l" rtl="0" eaLnBrk="1" hangingPunct="1">
              <a:buFontTx/>
              <a:buNone/>
            </a:pPr>
            <a:endParaRPr lang="en-US" sz="2800" smtClean="0"/>
          </a:p>
          <a:p>
            <a:pPr algn="l" rtl="0" eaLnBrk="1" hangingPunct="1">
              <a:buFontTx/>
              <a:buNone/>
            </a:pPr>
            <a:endParaRPr lang="en-US" sz="2800" smtClean="0"/>
          </a:p>
          <a:p>
            <a:pPr algn="l" rtl="0" eaLnBrk="1" hangingPunct="1"/>
            <a:r>
              <a:rPr lang="en-US" sz="2800" smtClean="0"/>
              <a:t>Contaminated food or drink      with faeces of infected dogs</a:t>
            </a:r>
          </a:p>
        </p:txBody>
      </p:sp>
      <p:pic>
        <p:nvPicPr>
          <p:cNvPr id="16398" name="Picture 14" descr="geen sala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>
          <a:xfrm>
            <a:off x="5867400" y="4076700"/>
            <a:ext cx="2519363" cy="1781175"/>
          </a:xfrm>
          <a:noFill/>
        </p:spPr>
      </p:pic>
      <p:pic>
        <p:nvPicPr>
          <p:cNvPr id="16399" name="Picture 15" descr="playing with dogs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572000" y="981075"/>
            <a:ext cx="432117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17" descr="Taenia eg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lum bright="-24000" contrast="42000"/>
          </a:blip>
          <a:srcRect/>
          <a:stretch>
            <a:fillRect/>
          </a:stretch>
        </p:blipFill>
        <p:spPr>
          <a:xfrm>
            <a:off x="3059113" y="1474788"/>
            <a:ext cx="649287" cy="627062"/>
          </a:xfrm>
          <a:noFill/>
        </p:spPr>
      </p:pic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7235825" y="5157788"/>
            <a:ext cx="73025" cy="7143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7164388" y="4508500"/>
            <a:ext cx="73025" cy="71438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7380288" y="4724400"/>
            <a:ext cx="73025" cy="71438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7596188" y="4940300"/>
            <a:ext cx="73025" cy="71438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6407" name="Oval 23"/>
          <p:cNvSpPr>
            <a:spLocks noChangeArrowheads="1"/>
          </p:cNvSpPr>
          <p:nvPr/>
        </p:nvSpPr>
        <p:spPr bwMode="auto">
          <a:xfrm>
            <a:off x="6443663" y="4797425"/>
            <a:ext cx="73025" cy="71438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6408" name="Oval 24"/>
          <p:cNvSpPr>
            <a:spLocks noChangeArrowheads="1"/>
          </p:cNvSpPr>
          <p:nvPr/>
        </p:nvSpPr>
        <p:spPr bwMode="auto">
          <a:xfrm>
            <a:off x="7524750" y="3213100"/>
            <a:ext cx="73025" cy="71438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6409" name="Oval 25"/>
          <p:cNvSpPr>
            <a:spLocks noChangeArrowheads="1"/>
          </p:cNvSpPr>
          <p:nvPr/>
        </p:nvSpPr>
        <p:spPr bwMode="auto">
          <a:xfrm>
            <a:off x="7308850" y="3141663"/>
            <a:ext cx="73025" cy="7143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6410" name="Oval 26"/>
          <p:cNvSpPr>
            <a:spLocks noChangeArrowheads="1"/>
          </p:cNvSpPr>
          <p:nvPr/>
        </p:nvSpPr>
        <p:spPr bwMode="auto">
          <a:xfrm>
            <a:off x="5651500" y="2420938"/>
            <a:ext cx="73025" cy="7143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6411" name="Oval 27"/>
          <p:cNvSpPr>
            <a:spLocks noChangeArrowheads="1"/>
          </p:cNvSpPr>
          <p:nvPr/>
        </p:nvSpPr>
        <p:spPr bwMode="auto">
          <a:xfrm>
            <a:off x="5076825" y="2420938"/>
            <a:ext cx="73025" cy="71437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6412" name="Oval 28"/>
          <p:cNvSpPr>
            <a:spLocks noChangeArrowheads="1"/>
          </p:cNvSpPr>
          <p:nvPr/>
        </p:nvSpPr>
        <p:spPr bwMode="auto">
          <a:xfrm>
            <a:off x="5003800" y="2565400"/>
            <a:ext cx="73025" cy="71438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6413" name="Oval 29"/>
          <p:cNvSpPr>
            <a:spLocks noChangeArrowheads="1"/>
          </p:cNvSpPr>
          <p:nvPr/>
        </p:nvSpPr>
        <p:spPr bwMode="auto">
          <a:xfrm>
            <a:off x="5148263" y="2708275"/>
            <a:ext cx="73025" cy="71438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403" grpId="0" animBg="1"/>
      <p:bldP spid="16404" grpId="0" animBg="1"/>
      <p:bldP spid="16405" grpId="0" animBg="1"/>
      <p:bldP spid="16406" grpId="0" animBg="1"/>
      <p:bldP spid="16407" grpId="0" animBg="1"/>
      <p:bldP spid="16408" grpId="0" animBg="1"/>
      <p:bldP spid="16409" grpId="0" animBg="1"/>
      <p:bldP spid="16410" grpId="0" animBg="1"/>
      <p:bldP spid="16411" grpId="0" animBg="1"/>
      <p:bldP spid="16412" grpId="0" animBg="1"/>
      <p:bldP spid="164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79388" y="188913"/>
            <a:ext cx="8713787" cy="503783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Life Cycle</a:t>
            </a:r>
          </a:p>
        </p:txBody>
      </p:sp>
      <p:pic>
        <p:nvPicPr>
          <p:cNvPr id="3" name="Picture 2" descr="C:\Users\Dr. Nadia El-Deeb\Documents\Pictures\800px-CDC_Echinococcus_Life_Cycle_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19" y="692696"/>
            <a:ext cx="8640961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647700"/>
          </a:xfrm>
          <a:gradFill rotWithShape="1">
            <a:gsLst>
              <a:gs pos="0">
                <a:srgbClr val="3333FF"/>
              </a:gs>
              <a:gs pos="50000">
                <a:schemeClr val="bg1"/>
              </a:gs>
              <a:gs pos="100000">
                <a:srgbClr val="3333FF"/>
              </a:gs>
            </a:gsLst>
            <a:lin ang="5400000" scaled="1"/>
          </a:gradFill>
        </p:spPr>
        <p:txBody>
          <a:bodyPr/>
          <a:lstStyle/>
          <a:p>
            <a:pPr rtl="0" eaLnBrk="1" hangingPunct="1">
              <a:defRPr/>
            </a:pPr>
            <a:r>
              <a:rPr lang="en-US" sz="3200" dirty="0" smtClean="0"/>
              <a:t>Morphology of Hydatid Cyst</a:t>
            </a:r>
          </a:p>
        </p:txBody>
      </p:sp>
      <p:sp>
        <p:nvSpPr>
          <p:cNvPr id="26627" name="Oval 3"/>
          <p:cNvSpPr>
            <a:spLocks noChangeArrowheads="1"/>
          </p:cNvSpPr>
          <p:nvPr/>
        </p:nvSpPr>
        <p:spPr bwMode="auto">
          <a:xfrm>
            <a:off x="2268538" y="1412875"/>
            <a:ext cx="4608512" cy="44640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2339975" y="1484313"/>
            <a:ext cx="4464050" cy="4321175"/>
          </a:xfrm>
          <a:prstGeom prst="ellips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2411413" y="1557338"/>
            <a:ext cx="4321175" cy="4176712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3276600" y="5013325"/>
            <a:ext cx="287338" cy="358775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3563938" y="5157788"/>
            <a:ext cx="287337" cy="358775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3995738" y="5300663"/>
            <a:ext cx="287337" cy="358775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4284663" y="4365625"/>
            <a:ext cx="1081087" cy="1368425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4356100" y="4651375"/>
            <a:ext cx="360363" cy="287338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4716463" y="5373688"/>
            <a:ext cx="287337" cy="358775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4429125" y="5230813"/>
            <a:ext cx="287338" cy="358775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4932363" y="5157788"/>
            <a:ext cx="360362" cy="358775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4640263" y="5013325"/>
            <a:ext cx="287337" cy="358775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4284663" y="4941888"/>
            <a:ext cx="360362" cy="287337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5005388" y="4797425"/>
            <a:ext cx="358775" cy="358775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4716463" y="4654550"/>
            <a:ext cx="287337" cy="358775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42" name="Oval 18"/>
          <p:cNvSpPr>
            <a:spLocks noChangeArrowheads="1"/>
          </p:cNvSpPr>
          <p:nvPr/>
        </p:nvSpPr>
        <p:spPr bwMode="auto">
          <a:xfrm>
            <a:off x="4572000" y="4365625"/>
            <a:ext cx="360363" cy="288925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auto">
          <a:xfrm>
            <a:off x="4932363" y="4510088"/>
            <a:ext cx="288925" cy="287337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44" name="Oval 20"/>
          <p:cNvSpPr>
            <a:spLocks noChangeArrowheads="1"/>
          </p:cNvSpPr>
          <p:nvPr/>
        </p:nvSpPr>
        <p:spPr bwMode="auto">
          <a:xfrm>
            <a:off x="4859338" y="2420938"/>
            <a:ext cx="1873250" cy="1295400"/>
          </a:xfrm>
          <a:prstGeom prst="ellips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45" name="Oval 21"/>
          <p:cNvSpPr>
            <a:spLocks noChangeArrowheads="1"/>
          </p:cNvSpPr>
          <p:nvPr/>
        </p:nvSpPr>
        <p:spPr bwMode="auto">
          <a:xfrm>
            <a:off x="4932363" y="2492375"/>
            <a:ext cx="1727200" cy="1152525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6227763" y="3068638"/>
            <a:ext cx="287337" cy="358775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47" name="Oval 23"/>
          <p:cNvSpPr>
            <a:spLocks noChangeArrowheads="1"/>
          </p:cNvSpPr>
          <p:nvPr/>
        </p:nvSpPr>
        <p:spPr bwMode="auto">
          <a:xfrm>
            <a:off x="5435600" y="2924175"/>
            <a:ext cx="720725" cy="720725"/>
          </a:xfrm>
          <a:prstGeom prst="ellips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5435600" y="3141663"/>
            <a:ext cx="287338" cy="358775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49" name="Oval 25"/>
          <p:cNvSpPr>
            <a:spLocks noChangeArrowheads="1"/>
          </p:cNvSpPr>
          <p:nvPr/>
        </p:nvSpPr>
        <p:spPr bwMode="auto">
          <a:xfrm>
            <a:off x="5724525" y="3284538"/>
            <a:ext cx="287338" cy="358775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5724525" y="2997200"/>
            <a:ext cx="360363" cy="287338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51" name="Oval 27"/>
          <p:cNvSpPr>
            <a:spLocks noChangeArrowheads="1"/>
          </p:cNvSpPr>
          <p:nvPr/>
        </p:nvSpPr>
        <p:spPr bwMode="auto">
          <a:xfrm>
            <a:off x="6227763" y="1484313"/>
            <a:ext cx="2016125" cy="1295400"/>
          </a:xfrm>
          <a:prstGeom prst="ellipse">
            <a:avLst/>
          </a:prstGeom>
          <a:noFill/>
          <a:ln w="25400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6227763" y="1557338"/>
            <a:ext cx="1943100" cy="1152525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53" name="Oval 29"/>
          <p:cNvSpPr>
            <a:spLocks noChangeArrowheads="1"/>
          </p:cNvSpPr>
          <p:nvPr/>
        </p:nvSpPr>
        <p:spPr bwMode="auto">
          <a:xfrm>
            <a:off x="7019925" y="1557338"/>
            <a:ext cx="287338" cy="358775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6948488" y="2060575"/>
            <a:ext cx="719137" cy="647700"/>
          </a:xfrm>
          <a:prstGeom prst="ellips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55" name="Oval 31"/>
          <p:cNvSpPr>
            <a:spLocks noChangeArrowheads="1"/>
          </p:cNvSpPr>
          <p:nvPr/>
        </p:nvSpPr>
        <p:spPr bwMode="auto">
          <a:xfrm>
            <a:off x="7019925" y="2276475"/>
            <a:ext cx="287338" cy="358775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56" name="Oval 32"/>
          <p:cNvSpPr>
            <a:spLocks noChangeArrowheads="1"/>
          </p:cNvSpPr>
          <p:nvPr/>
        </p:nvSpPr>
        <p:spPr bwMode="auto">
          <a:xfrm>
            <a:off x="7308850" y="2349500"/>
            <a:ext cx="287338" cy="358775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57" name="Oval 33"/>
          <p:cNvSpPr>
            <a:spLocks noChangeArrowheads="1"/>
          </p:cNvSpPr>
          <p:nvPr/>
        </p:nvSpPr>
        <p:spPr bwMode="auto">
          <a:xfrm>
            <a:off x="7164388" y="2060575"/>
            <a:ext cx="360362" cy="287338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658" name="Line 34"/>
          <p:cNvSpPr>
            <a:spLocks noChangeShapeType="1"/>
          </p:cNvSpPr>
          <p:nvPr/>
        </p:nvSpPr>
        <p:spPr bwMode="auto">
          <a:xfrm>
            <a:off x="2627313" y="1484313"/>
            <a:ext cx="5048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611188" y="1052513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/>
              <a:t>Fibrous layer</a:t>
            </a:r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>
            <a:off x="2339975" y="1989138"/>
            <a:ext cx="431800" cy="360362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250825" y="1557338"/>
            <a:ext cx="2519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Laminated layer</a:t>
            </a: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124075" y="2565400"/>
            <a:ext cx="431800" cy="2873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179388" y="2060575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CC0000"/>
                </a:solidFill>
              </a:rPr>
              <a:t>Germinal layer</a:t>
            </a:r>
          </a:p>
        </p:txBody>
      </p:sp>
      <p:sp>
        <p:nvSpPr>
          <p:cNvPr id="26664" name="Line 40"/>
          <p:cNvSpPr>
            <a:spLocks noChangeShapeType="1"/>
          </p:cNvSpPr>
          <p:nvPr/>
        </p:nvSpPr>
        <p:spPr bwMode="auto">
          <a:xfrm flipV="1">
            <a:off x="3348038" y="5516563"/>
            <a:ext cx="649287" cy="50482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6665" name="Text Box 41"/>
          <p:cNvSpPr txBox="1">
            <a:spLocks noChangeArrowheads="1"/>
          </p:cNvSpPr>
          <p:nvPr/>
        </p:nvSpPr>
        <p:spPr bwMode="auto">
          <a:xfrm>
            <a:off x="611188" y="5876925"/>
            <a:ext cx="2771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</a:rPr>
              <a:t>Individual scolices</a:t>
            </a:r>
          </a:p>
        </p:txBody>
      </p:sp>
      <p:sp>
        <p:nvSpPr>
          <p:cNvPr id="26666" name="Line 42"/>
          <p:cNvSpPr>
            <a:spLocks noChangeShapeType="1"/>
          </p:cNvSpPr>
          <p:nvPr/>
        </p:nvSpPr>
        <p:spPr bwMode="auto">
          <a:xfrm flipV="1">
            <a:off x="5651500" y="4941888"/>
            <a:ext cx="288925" cy="1008062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6667" name="Text Box 43"/>
          <p:cNvSpPr txBox="1">
            <a:spLocks noChangeArrowheads="1"/>
          </p:cNvSpPr>
          <p:nvPr/>
        </p:nvSpPr>
        <p:spPr bwMode="auto">
          <a:xfrm>
            <a:off x="3851275" y="5876925"/>
            <a:ext cx="2592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Brood capsules</a:t>
            </a:r>
          </a:p>
        </p:txBody>
      </p:sp>
      <p:sp>
        <p:nvSpPr>
          <p:cNvPr id="26681" name="Line 57"/>
          <p:cNvSpPr>
            <a:spLocks noChangeShapeType="1"/>
          </p:cNvSpPr>
          <p:nvPr/>
        </p:nvSpPr>
        <p:spPr bwMode="auto">
          <a:xfrm>
            <a:off x="2051050" y="3429000"/>
            <a:ext cx="1081088" cy="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6682" name="Line 58"/>
          <p:cNvSpPr>
            <a:spLocks noChangeShapeType="1"/>
          </p:cNvSpPr>
          <p:nvPr/>
        </p:nvSpPr>
        <p:spPr bwMode="auto">
          <a:xfrm>
            <a:off x="2051050" y="3429000"/>
            <a:ext cx="865188" cy="576263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6683" name="Text Box 59"/>
          <p:cNvSpPr txBox="1">
            <a:spLocks noChangeArrowheads="1"/>
          </p:cNvSpPr>
          <p:nvPr/>
        </p:nvSpPr>
        <p:spPr bwMode="auto">
          <a:xfrm>
            <a:off x="0" y="3141663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>
                <a:solidFill>
                  <a:srgbClr val="008000"/>
                </a:solidFill>
              </a:rPr>
              <a:t>Hydatid sand</a:t>
            </a:r>
          </a:p>
        </p:txBody>
      </p:sp>
      <p:sp>
        <p:nvSpPr>
          <p:cNvPr id="26684" name="Line 60"/>
          <p:cNvSpPr>
            <a:spLocks noChangeShapeType="1"/>
          </p:cNvSpPr>
          <p:nvPr/>
        </p:nvSpPr>
        <p:spPr bwMode="auto">
          <a:xfrm flipH="1" flipV="1">
            <a:off x="6227763" y="3644900"/>
            <a:ext cx="865187" cy="431800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6685" name="Text Box 61"/>
          <p:cNvSpPr txBox="1">
            <a:spLocks noChangeArrowheads="1"/>
          </p:cNvSpPr>
          <p:nvPr/>
        </p:nvSpPr>
        <p:spPr bwMode="auto">
          <a:xfrm>
            <a:off x="6877050" y="4005263"/>
            <a:ext cx="226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Daughter cyst</a:t>
            </a:r>
          </a:p>
        </p:txBody>
      </p:sp>
      <p:sp>
        <p:nvSpPr>
          <p:cNvPr id="26686" name="Line 62"/>
          <p:cNvSpPr>
            <a:spLocks noChangeShapeType="1"/>
          </p:cNvSpPr>
          <p:nvPr/>
        </p:nvSpPr>
        <p:spPr bwMode="auto">
          <a:xfrm flipH="1" flipV="1">
            <a:off x="8027988" y="2565400"/>
            <a:ext cx="360362" cy="358775"/>
          </a:xfrm>
          <a:prstGeom prst="line">
            <a:avLst/>
          </a:prstGeom>
          <a:noFill/>
          <a:ln w="127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6687" name="Text Box 63"/>
          <p:cNvSpPr txBox="1">
            <a:spLocks noChangeArrowheads="1"/>
          </p:cNvSpPr>
          <p:nvPr/>
        </p:nvSpPr>
        <p:spPr bwMode="auto">
          <a:xfrm>
            <a:off x="6946900" y="2852738"/>
            <a:ext cx="2197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</a:rPr>
              <a:t>Exogenous daughter cyst</a:t>
            </a:r>
          </a:p>
        </p:txBody>
      </p:sp>
      <p:pic>
        <p:nvPicPr>
          <p:cNvPr id="26688" name="Picture 64" descr="hydatid cysts from liv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32588" y="4652963"/>
            <a:ext cx="2181225" cy="1841500"/>
          </a:xfrm>
        </p:spPr>
      </p:pic>
      <p:sp>
        <p:nvSpPr>
          <p:cNvPr id="26689" name="Line 65"/>
          <p:cNvSpPr>
            <a:spLocks noChangeShapeType="1"/>
          </p:cNvSpPr>
          <p:nvPr/>
        </p:nvSpPr>
        <p:spPr bwMode="auto">
          <a:xfrm>
            <a:off x="3348038" y="5157788"/>
            <a:ext cx="0" cy="71437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690" name="Line 66"/>
          <p:cNvSpPr>
            <a:spLocks noChangeShapeType="1"/>
          </p:cNvSpPr>
          <p:nvPr/>
        </p:nvSpPr>
        <p:spPr bwMode="auto">
          <a:xfrm>
            <a:off x="3419475" y="5157788"/>
            <a:ext cx="0" cy="71437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691" name="Line 67"/>
          <p:cNvSpPr>
            <a:spLocks noChangeShapeType="1"/>
          </p:cNvSpPr>
          <p:nvPr/>
        </p:nvSpPr>
        <p:spPr bwMode="auto">
          <a:xfrm>
            <a:off x="3708400" y="5300663"/>
            <a:ext cx="0" cy="71437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692" name="Line 68"/>
          <p:cNvSpPr>
            <a:spLocks noChangeShapeType="1"/>
          </p:cNvSpPr>
          <p:nvPr/>
        </p:nvSpPr>
        <p:spPr bwMode="auto">
          <a:xfrm>
            <a:off x="3779838" y="5300663"/>
            <a:ext cx="0" cy="71437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694" name="Line 70"/>
          <p:cNvSpPr>
            <a:spLocks noChangeShapeType="1"/>
          </p:cNvSpPr>
          <p:nvPr/>
        </p:nvSpPr>
        <p:spPr bwMode="auto">
          <a:xfrm>
            <a:off x="4067175" y="5445125"/>
            <a:ext cx="0" cy="71438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695" name="Line 71"/>
          <p:cNvSpPr>
            <a:spLocks noChangeShapeType="1"/>
          </p:cNvSpPr>
          <p:nvPr/>
        </p:nvSpPr>
        <p:spPr bwMode="auto">
          <a:xfrm>
            <a:off x="4140200" y="5445125"/>
            <a:ext cx="0" cy="71438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00" name="Line 76"/>
          <p:cNvSpPr>
            <a:spLocks noChangeShapeType="1"/>
          </p:cNvSpPr>
          <p:nvPr/>
        </p:nvSpPr>
        <p:spPr bwMode="auto">
          <a:xfrm>
            <a:off x="5651500" y="3284538"/>
            <a:ext cx="0" cy="71437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01" name="Line 77"/>
          <p:cNvSpPr>
            <a:spLocks noChangeShapeType="1"/>
          </p:cNvSpPr>
          <p:nvPr/>
        </p:nvSpPr>
        <p:spPr bwMode="auto">
          <a:xfrm>
            <a:off x="5580063" y="3284538"/>
            <a:ext cx="0" cy="71437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02" name="Line 78"/>
          <p:cNvSpPr>
            <a:spLocks noChangeShapeType="1"/>
          </p:cNvSpPr>
          <p:nvPr/>
        </p:nvSpPr>
        <p:spPr bwMode="auto">
          <a:xfrm>
            <a:off x="5940425" y="3429000"/>
            <a:ext cx="0" cy="71438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03" name="Line 79"/>
          <p:cNvSpPr>
            <a:spLocks noChangeShapeType="1"/>
          </p:cNvSpPr>
          <p:nvPr/>
        </p:nvSpPr>
        <p:spPr bwMode="auto">
          <a:xfrm>
            <a:off x="5867400" y="3429000"/>
            <a:ext cx="0" cy="71438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04" name="Line 80"/>
          <p:cNvSpPr>
            <a:spLocks noChangeShapeType="1"/>
          </p:cNvSpPr>
          <p:nvPr/>
        </p:nvSpPr>
        <p:spPr bwMode="auto">
          <a:xfrm>
            <a:off x="6443663" y="3213100"/>
            <a:ext cx="0" cy="71438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05" name="Line 81"/>
          <p:cNvSpPr>
            <a:spLocks noChangeShapeType="1"/>
          </p:cNvSpPr>
          <p:nvPr/>
        </p:nvSpPr>
        <p:spPr bwMode="auto">
          <a:xfrm>
            <a:off x="6372225" y="3213100"/>
            <a:ext cx="0" cy="71438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06" name="Line 82"/>
          <p:cNvSpPr>
            <a:spLocks noChangeShapeType="1"/>
          </p:cNvSpPr>
          <p:nvPr/>
        </p:nvSpPr>
        <p:spPr bwMode="auto">
          <a:xfrm>
            <a:off x="5221288" y="4941888"/>
            <a:ext cx="0" cy="71437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07" name="Line 83"/>
          <p:cNvSpPr>
            <a:spLocks noChangeShapeType="1"/>
          </p:cNvSpPr>
          <p:nvPr/>
        </p:nvSpPr>
        <p:spPr bwMode="auto">
          <a:xfrm>
            <a:off x="5148263" y="5302250"/>
            <a:ext cx="0" cy="71438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08" name="Line 84"/>
          <p:cNvSpPr>
            <a:spLocks noChangeShapeType="1"/>
          </p:cNvSpPr>
          <p:nvPr/>
        </p:nvSpPr>
        <p:spPr bwMode="auto">
          <a:xfrm>
            <a:off x="5148263" y="4941888"/>
            <a:ext cx="0" cy="71437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09" name="Line 85"/>
          <p:cNvSpPr>
            <a:spLocks noChangeShapeType="1"/>
          </p:cNvSpPr>
          <p:nvPr/>
        </p:nvSpPr>
        <p:spPr bwMode="auto">
          <a:xfrm>
            <a:off x="5076825" y="5302250"/>
            <a:ext cx="0" cy="71438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10" name="Line 86"/>
          <p:cNvSpPr>
            <a:spLocks noChangeShapeType="1"/>
          </p:cNvSpPr>
          <p:nvPr/>
        </p:nvSpPr>
        <p:spPr bwMode="auto">
          <a:xfrm>
            <a:off x="4932363" y="5518150"/>
            <a:ext cx="0" cy="71438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11" name="Line 87"/>
          <p:cNvSpPr>
            <a:spLocks noChangeShapeType="1"/>
          </p:cNvSpPr>
          <p:nvPr/>
        </p:nvSpPr>
        <p:spPr bwMode="auto">
          <a:xfrm>
            <a:off x="4860925" y="5518150"/>
            <a:ext cx="0" cy="71438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12" name="Line 88"/>
          <p:cNvSpPr>
            <a:spLocks noChangeShapeType="1"/>
          </p:cNvSpPr>
          <p:nvPr/>
        </p:nvSpPr>
        <p:spPr bwMode="auto">
          <a:xfrm>
            <a:off x="4859338" y="5157788"/>
            <a:ext cx="0" cy="71437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13" name="Line 89"/>
          <p:cNvSpPr>
            <a:spLocks noChangeShapeType="1"/>
          </p:cNvSpPr>
          <p:nvPr/>
        </p:nvSpPr>
        <p:spPr bwMode="auto">
          <a:xfrm>
            <a:off x="4786313" y="5157788"/>
            <a:ext cx="0" cy="71437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14" name="Line 90"/>
          <p:cNvSpPr>
            <a:spLocks noChangeShapeType="1"/>
          </p:cNvSpPr>
          <p:nvPr/>
        </p:nvSpPr>
        <p:spPr bwMode="auto">
          <a:xfrm>
            <a:off x="4645025" y="5373688"/>
            <a:ext cx="0" cy="71437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15" name="Line 91"/>
          <p:cNvSpPr>
            <a:spLocks noChangeShapeType="1"/>
          </p:cNvSpPr>
          <p:nvPr/>
        </p:nvSpPr>
        <p:spPr bwMode="auto">
          <a:xfrm>
            <a:off x="4572000" y="5373688"/>
            <a:ext cx="0" cy="71437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16" name="Line 92"/>
          <p:cNvSpPr>
            <a:spLocks noChangeShapeType="1"/>
          </p:cNvSpPr>
          <p:nvPr/>
        </p:nvSpPr>
        <p:spPr bwMode="auto">
          <a:xfrm>
            <a:off x="4932363" y="4797425"/>
            <a:ext cx="0" cy="71438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17" name="Line 93"/>
          <p:cNvSpPr>
            <a:spLocks noChangeShapeType="1"/>
          </p:cNvSpPr>
          <p:nvPr/>
        </p:nvSpPr>
        <p:spPr bwMode="auto">
          <a:xfrm>
            <a:off x="4860925" y="4797425"/>
            <a:ext cx="0" cy="71438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18" name="Line 94"/>
          <p:cNvSpPr>
            <a:spLocks noChangeShapeType="1"/>
          </p:cNvSpPr>
          <p:nvPr/>
        </p:nvSpPr>
        <p:spPr bwMode="auto">
          <a:xfrm>
            <a:off x="7235825" y="1700213"/>
            <a:ext cx="0" cy="71437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19" name="Line 95"/>
          <p:cNvSpPr>
            <a:spLocks noChangeShapeType="1"/>
          </p:cNvSpPr>
          <p:nvPr/>
        </p:nvSpPr>
        <p:spPr bwMode="auto">
          <a:xfrm>
            <a:off x="7164388" y="1700213"/>
            <a:ext cx="0" cy="71437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20" name="Line 96"/>
          <p:cNvSpPr>
            <a:spLocks noChangeShapeType="1"/>
          </p:cNvSpPr>
          <p:nvPr/>
        </p:nvSpPr>
        <p:spPr bwMode="auto">
          <a:xfrm>
            <a:off x="7524750" y="2492375"/>
            <a:ext cx="0" cy="71438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21" name="Line 97"/>
          <p:cNvSpPr>
            <a:spLocks noChangeShapeType="1"/>
          </p:cNvSpPr>
          <p:nvPr/>
        </p:nvSpPr>
        <p:spPr bwMode="auto">
          <a:xfrm>
            <a:off x="7235825" y="2420938"/>
            <a:ext cx="0" cy="71437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22" name="Line 98"/>
          <p:cNvSpPr>
            <a:spLocks noChangeShapeType="1"/>
          </p:cNvSpPr>
          <p:nvPr/>
        </p:nvSpPr>
        <p:spPr bwMode="auto">
          <a:xfrm>
            <a:off x="7164388" y="2420938"/>
            <a:ext cx="0" cy="71437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23" name="Line 99"/>
          <p:cNvSpPr>
            <a:spLocks noChangeShapeType="1"/>
          </p:cNvSpPr>
          <p:nvPr/>
        </p:nvSpPr>
        <p:spPr bwMode="auto">
          <a:xfrm>
            <a:off x="7451725" y="2492375"/>
            <a:ext cx="0" cy="71438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24" name="Line 100"/>
          <p:cNvSpPr>
            <a:spLocks noChangeShapeType="1"/>
          </p:cNvSpPr>
          <p:nvPr/>
        </p:nvSpPr>
        <p:spPr bwMode="auto">
          <a:xfrm>
            <a:off x="5867400" y="3141663"/>
            <a:ext cx="144463" cy="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25" name="Line 101"/>
          <p:cNvSpPr>
            <a:spLocks noChangeShapeType="1"/>
          </p:cNvSpPr>
          <p:nvPr/>
        </p:nvSpPr>
        <p:spPr bwMode="auto">
          <a:xfrm>
            <a:off x="5867400" y="3213100"/>
            <a:ext cx="144463" cy="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26" name="Line 102"/>
          <p:cNvSpPr>
            <a:spLocks noChangeShapeType="1"/>
          </p:cNvSpPr>
          <p:nvPr/>
        </p:nvSpPr>
        <p:spPr bwMode="auto">
          <a:xfrm>
            <a:off x="7235825" y="2133600"/>
            <a:ext cx="144463" cy="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27" name="Line 103"/>
          <p:cNvSpPr>
            <a:spLocks noChangeShapeType="1"/>
          </p:cNvSpPr>
          <p:nvPr/>
        </p:nvSpPr>
        <p:spPr bwMode="auto">
          <a:xfrm>
            <a:off x="7235825" y="2205038"/>
            <a:ext cx="144463" cy="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28" name="Line 104"/>
          <p:cNvSpPr>
            <a:spLocks noChangeShapeType="1"/>
          </p:cNvSpPr>
          <p:nvPr/>
        </p:nvSpPr>
        <p:spPr bwMode="auto">
          <a:xfrm>
            <a:off x="4429125" y="5157788"/>
            <a:ext cx="144463" cy="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29" name="Line 105"/>
          <p:cNvSpPr>
            <a:spLocks noChangeShapeType="1"/>
          </p:cNvSpPr>
          <p:nvPr/>
        </p:nvSpPr>
        <p:spPr bwMode="auto">
          <a:xfrm>
            <a:off x="4429125" y="5086350"/>
            <a:ext cx="144463" cy="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30" name="Line 106"/>
          <p:cNvSpPr>
            <a:spLocks noChangeShapeType="1"/>
          </p:cNvSpPr>
          <p:nvPr/>
        </p:nvSpPr>
        <p:spPr bwMode="auto">
          <a:xfrm>
            <a:off x="4500563" y="4868863"/>
            <a:ext cx="144462" cy="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31" name="Line 107"/>
          <p:cNvSpPr>
            <a:spLocks noChangeShapeType="1"/>
          </p:cNvSpPr>
          <p:nvPr/>
        </p:nvSpPr>
        <p:spPr bwMode="auto">
          <a:xfrm>
            <a:off x="4500563" y="4795838"/>
            <a:ext cx="144462" cy="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32" name="Line 108"/>
          <p:cNvSpPr>
            <a:spLocks noChangeShapeType="1"/>
          </p:cNvSpPr>
          <p:nvPr/>
        </p:nvSpPr>
        <p:spPr bwMode="auto">
          <a:xfrm>
            <a:off x="4716463" y="4581525"/>
            <a:ext cx="144462" cy="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33" name="Line 109"/>
          <p:cNvSpPr>
            <a:spLocks noChangeShapeType="1"/>
          </p:cNvSpPr>
          <p:nvPr/>
        </p:nvSpPr>
        <p:spPr bwMode="auto">
          <a:xfrm>
            <a:off x="4716463" y="4510088"/>
            <a:ext cx="144462" cy="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34" name="Line 110"/>
          <p:cNvSpPr>
            <a:spLocks noChangeShapeType="1"/>
          </p:cNvSpPr>
          <p:nvPr/>
        </p:nvSpPr>
        <p:spPr bwMode="auto">
          <a:xfrm>
            <a:off x="5005388" y="4581525"/>
            <a:ext cx="0" cy="71438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35" name="Line 111"/>
          <p:cNvSpPr>
            <a:spLocks noChangeShapeType="1"/>
          </p:cNvSpPr>
          <p:nvPr/>
        </p:nvSpPr>
        <p:spPr bwMode="auto">
          <a:xfrm>
            <a:off x="5076825" y="4581525"/>
            <a:ext cx="0" cy="71438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55" name="Line 131"/>
          <p:cNvSpPr>
            <a:spLocks noChangeShapeType="1"/>
          </p:cNvSpPr>
          <p:nvPr/>
        </p:nvSpPr>
        <p:spPr bwMode="auto">
          <a:xfrm flipV="1">
            <a:off x="2124075" y="4437063"/>
            <a:ext cx="1079500" cy="71437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6756" name="Text Box 132"/>
          <p:cNvSpPr txBox="1">
            <a:spLocks noChangeArrowheads="1"/>
          </p:cNvSpPr>
          <p:nvPr/>
        </p:nvSpPr>
        <p:spPr bwMode="auto">
          <a:xfrm>
            <a:off x="179388" y="4292600"/>
            <a:ext cx="208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2400" dirty="0">
                <a:solidFill>
                  <a:srgbClr val="006600"/>
                </a:solidFill>
              </a:rPr>
              <a:t>Hydatid fluid</a:t>
            </a:r>
          </a:p>
        </p:txBody>
      </p:sp>
      <p:sp>
        <p:nvSpPr>
          <p:cNvPr id="26757" name="Oval 133"/>
          <p:cNvSpPr>
            <a:spLocks noChangeArrowheads="1"/>
          </p:cNvSpPr>
          <p:nvPr/>
        </p:nvSpPr>
        <p:spPr bwMode="auto">
          <a:xfrm>
            <a:off x="5364163" y="3860800"/>
            <a:ext cx="1223962" cy="1008063"/>
          </a:xfrm>
          <a:prstGeom prst="ellips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758" name="Oval 134"/>
          <p:cNvSpPr>
            <a:spLocks noChangeArrowheads="1"/>
          </p:cNvSpPr>
          <p:nvPr/>
        </p:nvSpPr>
        <p:spPr bwMode="auto">
          <a:xfrm>
            <a:off x="5724525" y="4508500"/>
            <a:ext cx="287338" cy="358775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759" name="Line 135"/>
          <p:cNvSpPr>
            <a:spLocks noChangeShapeType="1"/>
          </p:cNvSpPr>
          <p:nvPr/>
        </p:nvSpPr>
        <p:spPr bwMode="auto">
          <a:xfrm>
            <a:off x="5943600" y="4652963"/>
            <a:ext cx="0" cy="71437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60" name="Line 136"/>
          <p:cNvSpPr>
            <a:spLocks noChangeShapeType="1"/>
          </p:cNvSpPr>
          <p:nvPr/>
        </p:nvSpPr>
        <p:spPr bwMode="auto">
          <a:xfrm>
            <a:off x="5870575" y="4652963"/>
            <a:ext cx="0" cy="71437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61" name="Oval 137"/>
          <p:cNvSpPr>
            <a:spLocks noChangeArrowheads="1"/>
          </p:cNvSpPr>
          <p:nvPr/>
        </p:nvSpPr>
        <p:spPr bwMode="auto">
          <a:xfrm>
            <a:off x="6011863" y="4437063"/>
            <a:ext cx="287337" cy="358775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762" name="Line 138"/>
          <p:cNvSpPr>
            <a:spLocks noChangeShapeType="1"/>
          </p:cNvSpPr>
          <p:nvPr/>
        </p:nvSpPr>
        <p:spPr bwMode="auto">
          <a:xfrm>
            <a:off x="6230938" y="4581525"/>
            <a:ext cx="0" cy="71438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63" name="Line 139"/>
          <p:cNvSpPr>
            <a:spLocks noChangeShapeType="1"/>
          </p:cNvSpPr>
          <p:nvPr/>
        </p:nvSpPr>
        <p:spPr bwMode="auto">
          <a:xfrm>
            <a:off x="6157913" y="4581525"/>
            <a:ext cx="0" cy="71438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64" name="Oval 140"/>
          <p:cNvSpPr>
            <a:spLocks noChangeArrowheads="1"/>
          </p:cNvSpPr>
          <p:nvPr/>
        </p:nvSpPr>
        <p:spPr bwMode="auto">
          <a:xfrm>
            <a:off x="5435600" y="4365625"/>
            <a:ext cx="287338" cy="358775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765" name="Line 141"/>
          <p:cNvSpPr>
            <a:spLocks noChangeShapeType="1"/>
          </p:cNvSpPr>
          <p:nvPr/>
        </p:nvSpPr>
        <p:spPr bwMode="auto">
          <a:xfrm>
            <a:off x="5654675" y="4510088"/>
            <a:ext cx="0" cy="71437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66" name="Line 142"/>
          <p:cNvSpPr>
            <a:spLocks noChangeShapeType="1"/>
          </p:cNvSpPr>
          <p:nvPr/>
        </p:nvSpPr>
        <p:spPr bwMode="auto">
          <a:xfrm>
            <a:off x="5581650" y="4510088"/>
            <a:ext cx="0" cy="71437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67" name="Oval 143"/>
          <p:cNvSpPr>
            <a:spLocks noChangeArrowheads="1"/>
          </p:cNvSpPr>
          <p:nvPr/>
        </p:nvSpPr>
        <p:spPr bwMode="auto">
          <a:xfrm>
            <a:off x="6227763" y="4221163"/>
            <a:ext cx="287337" cy="358775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768" name="Line 144"/>
          <p:cNvSpPr>
            <a:spLocks noChangeShapeType="1"/>
          </p:cNvSpPr>
          <p:nvPr/>
        </p:nvSpPr>
        <p:spPr bwMode="auto">
          <a:xfrm>
            <a:off x="6372225" y="4365625"/>
            <a:ext cx="0" cy="71438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69" name="Line 145"/>
          <p:cNvSpPr>
            <a:spLocks noChangeShapeType="1"/>
          </p:cNvSpPr>
          <p:nvPr/>
        </p:nvSpPr>
        <p:spPr bwMode="auto">
          <a:xfrm>
            <a:off x="6300788" y="4365625"/>
            <a:ext cx="0" cy="71438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70" name="Oval 146"/>
          <p:cNvSpPr>
            <a:spLocks noChangeArrowheads="1"/>
          </p:cNvSpPr>
          <p:nvPr/>
        </p:nvSpPr>
        <p:spPr bwMode="auto">
          <a:xfrm>
            <a:off x="6084888" y="3933825"/>
            <a:ext cx="287337" cy="358775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771" name="Line 147"/>
          <p:cNvSpPr>
            <a:spLocks noChangeShapeType="1"/>
          </p:cNvSpPr>
          <p:nvPr/>
        </p:nvSpPr>
        <p:spPr bwMode="auto">
          <a:xfrm>
            <a:off x="6303963" y="4078288"/>
            <a:ext cx="0" cy="71437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72" name="Line 148"/>
          <p:cNvSpPr>
            <a:spLocks noChangeShapeType="1"/>
          </p:cNvSpPr>
          <p:nvPr/>
        </p:nvSpPr>
        <p:spPr bwMode="auto">
          <a:xfrm>
            <a:off x="6230938" y="4078288"/>
            <a:ext cx="0" cy="71437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73" name="Oval 149"/>
          <p:cNvSpPr>
            <a:spLocks noChangeArrowheads="1"/>
          </p:cNvSpPr>
          <p:nvPr/>
        </p:nvSpPr>
        <p:spPr bwMode="auto">
          <a:xfrm>
            <a:off x="5795963" y="3860800"/>
            <a:ext cx="287337" cy="358775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774" name="Line 150"/>
          <p:cNvSpPr>
            <a:spLocks noChangeShapeType="1"/>
          </p:cNvSpPr>
          <p:nvPr/>
        </p:nvSpPr>
        <p:spPr bwMode="auto">
          <a:xfrm>
            <a:off x="6015038" y="4005263"/>
            <a:ext cx="0" cy="71437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75" name="Line 151"/>
          <p:cNvSpPr>
            <a:spLocks noChangeShapeType="1"/>
          </p:cNvSpPr>
          <p:nvPr/>
        </p:nvSpPr>
        <p:spPr bwMode="auto">
          <a:xfrm>
            <a:off x="5942013" y="4005263"/>
            <a:ext cx="0" cy="71437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76" name="Oval 152"/>
          <p:cNvSpPr>
            <a:spLocks noChangeArrowheads="1"/>
          </p:cNvSpPr>
          <p:nvPr/>
        </p:nvSpPr>
        <p:spPr bwMode="auto">
          <a:xfrm>
            <a:off x="5435600" y="4005263"/>
            <a:ext cx="287338" cy="358775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777" name="Line 153"/>
          <p:cNvSpPr>
            <a:spLocks noChangeShapeType="1"/>
          </p:cNvSpPr>
          <p:nvPr/>
        </p:nvSpPr>
        <p:spPr bwMode="auto">
          <a:xfrm>
            <a:off x="5654675" y="4149725"/>
            <a:ext cx="0" cy="71438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78" name="Line 154"/>
          <p:cNvSpPr>
            <a:spLocks noChangeShapeType="1"/>
          </p:cNvSpPr>
          <p:nvPr/>
        </p:nvSpPr>
        <p:spPr bwMode="auto">
          <a:xfrm>
            <a:off x="5581650" y="4149725"/>
            <a:ext cx="0" cy="71438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79" name="Oval 155"/>
          <p:cNvSpPr>
            <a:spLocks noChangeArrowheads="1"/>
          </p:cNvSpPr>
          <p:nvPr/>
        </p:nvSpPr>
        <p:spPr bwMode="auto">
          <a:xfrm>
            <a:off x="5724525" y="4221163"/>
            <a:ext cx="360363" cy="287337"/>
          </a:xfrm>
          <a:prstGeom prst="ellipse">
            <a:avLst/>
          </a:prstGeom>
          <a:noFill/>
          <a:ln w="2222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6780" name="Line 156"/>
          <p:cNvSpPr>
            <a:spLocks noChangeShapeType="1"/>
          </p:cNvSpPr>
          <p:nvPr/>
        </p:nvSpPr>
        <p:spPr bwMode="auto">
          <a:xfrm>
            <a:off x="5868988" y="4438650"/>
            <a:ext cx="144462" cy="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81" name="Line 157"/>
          <p:cNvSpPr>
            <a:spLocks noChangeShapeType="1"/>
          </p:cNvSpPr>
          <p:nvPr/>
        </p:nvSpPr>
        <p:spPr bwMode="auto">
          <a:xfrm>
            <a:off x="5868988" y="4365625"/>
            <a:ext cx="144462" cy="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26782" name="Line 158"/>
          <p:cNvSpPr>
            <a:spLocks noChangeShapeType="1"/>
          </p:cNvSpPr>
          <p:nvPr/>
        </p:nvSpPr>
        <p:spPr bwMode="auto">
          <a:xfrm flipV="1">
            <a:off x="3348038" y="5373688"/>
            <a:ext cx="215900" cy="6477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26783" name="Line 159"/>
          <p:cNvSpPr>
            <a:spLocks noChangeShapeType="1"/>
          </p:cNvSpPr>
          <p:nvPr/>
        </p:nvSpPr>
        <p:spPr bwMode="auto">
          <a:xfrm flipH="1" flipV="1">
            <a:off x="5364163" y="5300663"/>
            <a:ext cx="287337" cy="649287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6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6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6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6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6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6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6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6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6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6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6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6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6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5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26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26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000"/>
                            </p:stCondLst>
                            <p:childTnLst>
                              <p:par>
                                <p:cTn id="1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6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6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6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6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500"/>
                            </p:stCondLst>
                            <p:childTnLst>
                              <p:par>
                                <p:cTn id="2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2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2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2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2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2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26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26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26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26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500"/>
                            </p:stCondLst>
                            <p:childTnLst>
                              <p:par>
                                <p:cTn id="2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26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26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26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26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26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26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500"/>
                            </p:stCondLst>
                            <p:childTnLst>
                              <p:par>
                                <p:cTn id="2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2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2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2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000"/>
                            </p:stCondLst>
                            <p:childTnLst>
                              <p:par>
                                <p:cTn id="2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2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2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2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3500"/>
                            </p:stCondLst>
                            <p:childTnLst>
                              <p:par>
                                <p:cTn id="2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2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2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2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2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26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6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6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6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000"/>
                            </p:stCondLst>
                            <p:childTnLst>
                              <p:par>
                                <p:cTn id="3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26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500"/>
                            </p:stCondLst>
                            <p:childTnLst>
                              <p:par>
                                <p:cTn id="30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26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139 -0.03889 0.00295 -0.07754 0.0 -0.1037 C -0.00295 -0.12986 -0.0151 -0.14838 -0.01805 -0.1574 " pathEditMode="relative" ptsTypes="aaA">
                                      <p:cBhvr>
                                        <p:cTn id="315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139 -0.03889 0.00295 -0.07754 0.0 -0.1037 C -0.00295 -0.12986 -0.0151 -0.14838 -0.01805 -0.1574 " pathEditMode="relative" ptsTypes="aaA">
                                      <p:cBhvr>
                                        <p:cTn id="317" dur="2000" fill="hold"/>
                                        <p:tgtEl>
                                          <p:spTgt spid="266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139 -0.03889 0.00295 -0.07754 0.0 -0.1037 C -0.00295 -0.12986 -0.0151 -0.14838 -0.01805 -0.1574 " pathEditMode="relative" ptsTypes="aaA">
                                      <p:cBhvr>
                                        <p:cTn id="319" dur="20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104 -0.01435 0.00226 -0.02847 0.00278 -0.04074 C 0.0033 -0.05301 0.00486 -0.05741 0.00278 -0.07407 C 0.0007 -0.09074 -0.00764 -0.12963 -0.00972 -0.14074 " pathEditMode="relative" ptsTypes="aaaA">
                                      <p:cBhvr>
                                        <p:cTn id="323" dur="2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104 -0.01435 0.00226 -0.02847 0.00278 -0.04074 C 0.0033 -0.05301 0.00486 -0.05741 0.00278 -0.07407 C 0.0007 -0.09074 -0.00764 -0.12963 -0.00972 -0.14074 " pathEditMode="relative" ptsTypes="aaaA">
                                      <p:cBhvr>
                                        <p:cTn id="325" dur="2000" fill="hold"/>
                                        <p:tgtEl>
                                          <p:spTgt spid="266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0104 -0.01435 0.00226 -0.02847 0.00278 -0.04074 C 0.0033 -0.05301 0.00486 -0.05741 0.00278 -0.07407 C 0.0007 -0.09074 -0.00764 -0.12963 -0.00972 -0.14074 " pathEditMode="relative" ptsTypes="aaaA">
                                      <p:cBhvr>
                                        <p:cTn id="327" dur="2000" fill="hold"/>
                                        <p:tgtEl>
                                          <p:spTgt spid="26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85 -0.03565 -0.02552 -0.07106 -0.03472 -0.09815 C -0.04392 -0.12523 -0.04879 -0.14907 -0.05556 -0.16296 C -0.06233 -0.17685 -0.06858 -0.17315 -0.075 -0.18148 C -0.08142 -0.18981 -0.08802 -0.2044 -0.09445 -0.21296 C -0.10087 -0.22153 -0.11059 -0.22986 -0.11389 -0.23333 " pathEditMode="relative" ptsTypes="aaaaaA">
                                      <p:cBhvr>
                                        <p:cTn id="331" dur="2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85 -0.03565 -0.02552 -0.07106 -0.03472 -0.09815 C -0.04392 -0.12523 -0.04879 -0.14907 -0.05556 -0.16296 C -0.06233 -0.17685 -0.06858 -0.17315 -0.075 -0.18148 C -0.08142 -0.18981 -0.08802 -0.2044 -0.09445 -0.21296 C -0.10087 -0.22153 -0.11059 -0.22986 -0.11389 -0.23333 " pathEditMode="relative" ptsTypes="aaaaaA">
                                      <p:cBhvr>
                                        <p:cTn id="333" dur="2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85 -0.03565 -0.02552 -0.07106 -0.03472 -0.09815 C -0.04392 -0.12523 -0.04879 -0.14907 -0.05556 -0.16296 C -0.06233 -0.17685 -0.06858 -0.17315 -0.075 -0.18148 C -0.08142 -0.18981 -0.08802 -0.2044 -0.09445 -0.21296 C -0.10087 -0.22153 -0.11059 -0.22986 -0.11389 -0.23333 " pathEditMode="relative" ptsTypes="aaaaaA">
                                      <p:cBhvr>
                                        <p:cTn id="335" dur="2000" fill="hold"/>
                                        <p:tgtEl>
                                          <p:spTgt spid="26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85 -0.03565 -0.02552 -0.07106 -0.03472 -0.09815 C -0.04392 -0.12523 -0.04879 -0.14907 -0.05556 -0.16296 C -0.06233 -0.17685 -0.06858 -0.17315 -0.075 -0.18148 C -0.08142 -0.18981 -0.08802 -0.2044 -0.09445 -0.21296 C -0.10087 -0.22153 -0.11059 -0.22986 -0.11389 -0.23333 " pathEditMode="relative" ptsTypes="aaaaaA">
                                      <p:cBhvr>
                                        <p:cTn id="337" dur="2000" fill="hold"/>
                                        <p:tgtEl>
                                          <p:spTgt spid="26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85 -0.03565 -0.02552 -0.07106 -0.03472 -0.09815 C -0.04392 -0.12523 -0.04879 -0.14907 -0.05556 -0.16296 C -0.06233 -0.17685 -0.06858 -0.17315 -0.075 -0.18148 C -0.08142 -0.18981 -0.08802 -0.2044 -0.09445 -0.21296 C -0.10087 -0.22153 -0.11059 -0.22986 -0.11389 -0.23333 " pathEditMode="relative" ptsTypes="aaaaaA">
                                      <p:cBhvr>
                                        <p:cTn id="339" dur="2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85 -0.03565 -0.02552 -0.07106 -0.03472 -0.09815 C -0.04392 -0.12523 -0.04879 -0.14907 -0.05556 -0.16296 C -0.06233 -0.17685 -0.06858 -0.17315 -0.075 -0.18148 C -0.08142 -0.18981 -0.08802 -0.2044 -0.09445 -0.21296 C -0.10087 -0.22153 -0.11059 -0.22986 -0.11389 -0.23333 " pathEditMode="relative" ptsTypes="aaaaaA">
                                      <p:cBhvr>
                                        <p:cTn id="341" dur="2000" fill="hold"/>
                                        <p:tgtEl>
                                          <p:spTgt spid="26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85 -0.03565 -0.02552 -0.07106 -0.03472 -0.09815 C -0.04392 -0.12523 -0.04879 -0.14907 -0.05556 -0.16296 C -0.06233 -0.17685 -0.06858 -0.17315 -0.075 -0.18148 C -0.08142 -0.18981 -0.08802 -0.2044 -0.09445 -0.21296 C -0.10087 -0.22153 -0.11059 -0.22986 -0.11389 -0.23333 " pathEditMode="relative" ptsTypes="aaaaaA">
                                      <p:cBhvr>
                                        <p:cTn id="343" dur="2000" fill="hold"/>
                                        <p:tgtEl>
                                          <p:spTgt spid="26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85 -0.03565 -0.02552 -0.07106 -0.03472 -0.09815 C -0.04392 -0.12523 -0.04879 -0.14907 -0.05556 -0.16296 C -0.06233 -0.17685 -0.06858 -0.17315 -0.075 -0.18148 C -0.08142 -0.18981 -0.08802 -0.2044 -0.09445 -0.21296 C -0.10087 -0.22153 -0.11059 -0.22986 -0.11389 -0.23333 " pathEditMode="relative" ptsTypes="aaaaaA">
                                      <p:cBhvr>
                                        <p:cTn id="345" dur="2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85 -0.03565 -0.02552 -0.07106 -0.03472 -0.09815 C -0.04392 -0.12523 -0.04879 -0.14907 -0.05556 -0.16296 C -0.06233 -0.17685 -0.06858 -0.17315 -0.075 -0.18148 C -0.08142 -0.18981 -0.08802 -0.2044 -0.09445 -0.21296 C -0.10087 -0.22153 -0.11059 -0.22986 -0.11389 -0.23333 " pathEditMode="relative" ptsTypes="aaaaaA">
                                      <p:cBhvr>
                                        <p:cTn id="347" dur="2000" fill="hold"/>
                                        <p:tgtEl>
                                          <p:spTgt spid="26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85 -0.03565 -0.02552 -0.07106 -0.03472 -0.09815 C -0.04392 -0.12523 -0.04879 -0.14907 -0.05556 -0.16296 C -0.06233 -0.17685 -0.06858 -0.17315 -0.075 -0.18148 C -0.08142 -0.18981 -0.08802 -0.2044 -0.09445 -0.21296 C -0.10087 -0.22153 -0.11059 -0.22986 -0.11389 -0.23333 " pathEditMode="relative" ptsTypes="aaaaaA">
                                      <p:cBhvr>
                                        <p:cTn id="349" dur="2000" fill="hold"/>
                                        <p:tgtEl>
                                          <p:spTgt spid="26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85 -0.03565 -0.02552 -0.07106 -0.03472 -0.09815 C -0.04392 -0.12523 -0.04879 -0.14907 -0.05556 -0.16296 C -0.06233 -0.17685 -0.06858 -0.17315 -0.075 -0.18148 C -0.08142 -0.18981 -0.08802 -0.2044 -0.09445 -0.21296 C -0.10087 -0.22153 -0.11059 -0.22986 -0.11389 -0.23333 " pathEditMode="relative" ptsTypes="aaaaaA">
                                      <p:cBhvr>
                                        <p:cTn id="351" dur="2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85 -0.03565 -0.02552 -0.07106 -0.03472 -0.09815 C -0.04392 -0.12523 -0.04879 -0.14907 -0.05556 -0.16296 C -0.06233 -0.17685 -0.06858 -0.17315 -0.075 -0.18148 C -0.08142 -0.18981 -0.08802 -0.2044 -0.09445 -0.21296 C -0.10087 -0.22153 -0.11059 -0.22986 -0.11389 -0.23333 " pathEditMode="relative" ptsTypes="aaaaaA">
                                      <p:cBhvr>
                                        <p:cTn id="353" dur="2000" fill="hold"/>
                                        <p:tgtEl>
                                          <p:spTgt spid="26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85 -0.03565 -0.02552 -0.07106 -0.03472 -0.09815 C -0.04392 -0.12523 -0.04879 -0.14907 -0.05556 -0.16296 C -0.06233 -0.17685 -0.06858 -0.17315 -0.075 -0.18148 C -0.08142 -0.18981 -0.08802 -0.2044 -0.09445 -0.21296 C -0.10087 -0.22153 -0.11059 -0.22986 -0.11389 -0.23333 " pathEditMode="relative" ptsTypes="aaaaaA">
                                      <p:cBhvr>
                                        <p:cTn id="355" dur="2000" fill="hold"/>
                                        <p:tgtEl>
                                          <p:spTgt spid="26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85 -0.03565 -0.02552 -0.07106 -0.03472 -0.09815 C -0.04392 -0.12523 -0.04879 -0.14907 -0.05556 -0.16296 C -0.06233 -0.17685 -0.06858 -0.17315 -0.075 -0.18148 C -0.08142 -0.18981 -0.08802 -0.2044 -0.09445 -0.21296 C -0.10087 -0.22153 -0.11059 -0.22986 -0.11389 -0.23333 " pathEditMode="relative" ptsTypes="aaaaaA">
                                      <p:cBhvr>
                                        <p:cTn id="357" dur="2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85 -0.03565 -0.02552 -0.07106 -0.03472 -0.09815 C -0.04392 -0.12523 -0.04879 -0.14907 -0.05556 -0.16296 C -0.06233 -0.17685 -0.06858 -0.17315 -0.075 -0.18148 C -0.08142 -0.18981 -0.08802 -0.2044 -0.09445 -0.21296 C -0.10087 -0.22153 -0.11059 -0.22986 -0.11389 -0.23333 " pathEditMode="relative" ptsTypes="aaaaaA">
                                      <p:cBhvr>
                                        <p:cTn id="359" dur="2000" fill="hold"/>
                                        <p:tgtEl>
                                          <p:spTgt spid="26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85 -0.03565 -0.02552 -0.07106 -0.03472 -0.09815 C -0.04392 -0.12523 -0.04879 -0.14907 -0.05556 -0.16296 C -0.06233 -0.17685 -0.06858 -0.17315 -0.075 -0.18148 C -0.08142 -0.18981 -0.08802 -0.2044 -0.09445 -0.21296 C -0.10087 -0.22153 -0.11059 -0.22986 -0.11389 -0.23333 " pathEditMode="relative" ptsTypes="aaaaaA">
                                      <p:cBhvr>
                                        <p:cTn id="361" dur="2000" fill="hold"/>
                                        <p:tgtEl>
                                          <p:spTgt spid="267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85 -0.03565 -0.02552 -0.07106 -0.03472 -0.09815 C -0.04392 -0.12523 -0.04879 -0.14907 -0.05556 -0.16296 C -0.06233 -0.17685 -0.06858 -0.17315 -0.075 -0.18148 C -0.08142 -0.18981 -0.08802 -0.2044 -0.09445 -0.21296 C -0.10087 -0.22153 -0.11059 -0.22986 -0.11389 -0.23333 " pathEditMode="relative" ptsTypes="aaaaaA">
                                      <p:cBhvr>
                                        <p:cTn id="363" dur="2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85 -0.03565 -0.02552 -0.07106 -0.03472 -0.09815 C -0.04392 -0.12523 -0.04879 -0.14907 -0.05556 -0.16296 C -0.06233 -0.17685 -0.06858 -0.17315 -0.075 -0.18148 C -0.08142 -0.18981 -0.08802 -0.2044 -0.09445 -0.21296 C -0.10087 -0.22153 -0.11059 -0.22986 -0.11389 -0.23333 " pathEditMode="relative" ptsTypes="aaaaaA">
                                      <p:cBhvr>
                                        <p:cTn id="365" dur="2000" fill="hold"/>
                                        <p:tgtEl>
                                          <p:spTgt spid="267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85 -0.03565 -0.02552 -0.07106 -0.03472 -0.09815 C -0.04392 -0.12523 -0.04879 -0.14907 -0.05556 -0.16296 C -0.06233 -0.17685 -0.06858 -0.17315 -0.075 -0.18148 C -0.08142 -0.18981 -0.08802 -0.2044 -0.09445 -0.21296 C -0.10087 -0.22153 -0.11059 -0.22986 -0.11389 -0.23333 " pathEditMode="relative" ptsTypes="aaaaaA">
                                      <p:cBhvr>
                                        <p:cTn id="367" dur="2000" fill="hold"/>
                                        <p:tgtEl>
                                          <p:spTgt spid="267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85 -0.03565 -0.02552 -0.07106 -0.03472 -0.09815 C -0.04392 -0.12523 -0.04879 -0.14907 -0.05556 -0.16296 C -0.06233 -0.17685 -0.06858 -0.17315 -0.075 -0.18148 C -0.08142 -0.18981 -0.08802 -0.2044 -0.09445 -0.21296 C -0.10087 -0.22153 -0.11059 -0.22986 -0.11389 -0.23333 " pathEditMode="relative" ptsTypes="aaaaaA">
                                      <p:cBhvr>
                                        <p:cTn id="369" dur="2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85 -0.03565 -0.02552 -0.07106 -0.03472 -0.09815 C -0.04392 -0.12523 -0.04879 -0.14907 -0.05556 -0.16296 C -0.06233 -0.17685 -0.06858 -0.17315 -0.075 -0.18148 C -0.08142 -0.18981 -0.08802 -0.2044 -0.09445 -0.21296 C -0.10087 -0.22153 -0.11059 -0.22986 -0.11389 -0.23333 " pathEditMode="relative" ptsTypes="aaaaaA">
                                      <p:cBhvr>
                                        <p:cTn id="371" dur="2000" fill="hold"/>
                                        <p:tgtEl>
                                          <p:spTgt spid="267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85 -0.03565 -0.02552 -0.07106 -0.03472 -0.09815 C -0.04392 -0.12523 -0.04879 -0.14907 -0.05556 -0.16296 C -0.06233 -0.17685 -0.06858 -0.17315 -0.075 -0.18148 C -0.08142 -0.18981 -0.08802 -0.2044 -0.09445 -0.21296 C -0.10087 -0.22153 -0.11059 -0.22986 -0.11389 -0.23333 " pathEditMode="relative" ptsTypes="aaaaaA">
                                      <p:cBhvr>
                                        <p:cTn id="373" dur="2000" fill="hold"/>
                                        <p:tgtEl>
                                          <p:spTgt spid="267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85 -0.03565 -0.02552 -0.07106 -0.03472 -0.09815 C -0.04392 -0.12523 -0.04879 -0.14907 -0.05556 -0.16296 C -0.06233 -0.17685 -0.06858 -0.17315 -0.075 -0.18148 C -0.08142 -0.18981 -0.08802 -0.2044 -0.09445 -0.21296 C -0.10087 -0.22153 -0.11059 -0.22986 -0.11389 -0.23333 " pathEditMode="relative" ptsTypes="aaaaaA">
                                      <p:cBhvr>
                                        <p:cTn id="375" dur="2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85 -0.03565 -0.02552 -0.07106 -0.03472 -0.09815 C -0.04392 -0.12523 -0.04879 -0.14907 -0.05556 -0.16296 C -0.06233 -0.17685 -0.06858 -0.17315 -0.075 -0.18148 C -0.08142 -0.18981 -0.08802 -0.2044 -0.09445 -0.21296 C -0.10087 -0.22153 -0.11059 -0.22986 -0.11389 -0.23333 " pathEditMode="relative" ptsTypes="aaaaaA">
                                      <p:cBhvr>
                                        <p:cTn id="377" dur="2000" fill="hold"/>
                                        <p:tgtEl>
                                          <p:spTgt spid="267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85 -0.03565 -0.02552 -0.07106 -0.03472 -0.09815 C -0.04392 -0.12523 -0.04879 -0.14907 -0.05556 -0.16296 C -0.06233 -0.17685 -0.06858 -0.17315 -0.075 -0.18148 C -0.08142 -0.18981 -0.08802 -0.2044 -0.09445 -0.21296 C -0.10087 -0.22153 -0.11059 -0.22986 -0.11389 -0.23333 " pathEditMode="relative" ptsTypes="aaaaaA">
                                      <p:cBhvr>
                                        <p:cTn id="379" dur="2000" fill="hold"/>
                                        <p:tgtEl>
                                          <p:spTgt spid="26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85 -0.03565 -0.02552 -0.07106 -0.03472 -0.09815 C -0.04392 -0.12523 -0.04879 -0.14907 -0.05556 -0.16296 C -0.06233 -0.17685 -0.06858 -0.17315 -0.075 -0.18148 C -0.08142 -0.18981 -0.08802 -0.2044 -0.09445 -0.21296 C -0.10087 -0.22153 -0.11059 -0.22986 -0.11389 -0.23333 " pathEditMode="relative" ptsTypes="aaaaaA">
                                      <p:cBhvr>
                                        <p:cTn id="381" dur="2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85 -0.03565 -0.02552 -0.07106 -0.03472 -0.09815 C -0.04392 -0.12523 -0.04879 -0.14907 -0.05556 -0.16296 C -0.06233 -0.17685 -0.06858 -0.17315 -0.075 -0.18148 C -0.08142 -0.18981 -0.08802 -0.2044 -0.09445 -0.21296 C -0.10087 -0.22153 -0.11059 -0.22986 -0.11389 -0.23333 " pathEditMode="relative" ptsTypes="aaaaaA">
                                      <p:cBhvr>
                                        <p:cTn id="383" dur="2000" fill="hold"/>
                                        <p:tgtEl>
                                          <p:spTgt spid="26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85 -0.03565 -0.02552 -0.07106 -0.03472 -0.09815 C -0.04392 -0.12523 -0.04879 -0.14907 -0.05556 -0.16296 C -0.06233 -0.17685 -0.06858 -0.17315 -0.075 -0.18148 C -0.08142 -0.18981 -0.08802 -0.2044 -0.09445 -0.21296 C -0.10087 -0.22153 -0.11059 -0.22986 -0.11389 -0.23333 " pathEditMode="relative" ptsTypes="aaaaaA">
                                      <p:cBhvr>
                                        <p:cTn id="385" dur="2000" fill="hold"/>
                                        <p:tgtEl>
                                          <p:spTgt spid="26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85 -0.03565 -0.02552 -0.07106 -0.03472 -0.09815 C -0.04392 -0.12523 -0.04879 -0.14907 -0.05556 -0.16296 C -0.06233 -0.17685 -0.06858 -0.17315 -0.075 -0.18148 C -0.08142 -0.18981 -0.08802 -0.2044 -0.09445 -0.21296 C -0.10087 -0.22153 -0.11059 -0.22986 -0.11389 -0.23333 " pathEditMode="relative" ptsTypes="aaaaaA">
                                      <p:cBhvr>
                                        <p:cTn id="387" dur="2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85 -0.03565 -0.02552 -0.07106 -0.03472 -0.09815 C -0.04392 -0.12523 -0.04879 -0.14907 -0.05556 -0.16296 C -0.06233 -0.17685 -0.06858 -0.17315 -0.075 -0.18148 C -0.08142 -0.18981 -0.08802 -0.2044 -0.09445 -0.21296 C -0.10087 -0.22153 -0.11059 -0.22986 -0.11389 -0.23333 " pathEditMode="relative" ptsTypes="aaaaaA">
                                      <p:cBhvr>
                                        <p:cTn id="389" dur="2000" fill="hold"/>
                                        <p:tgtEl>
                                          <p:spTgt spid="26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-0.01285 -0.03565 -0.02552 -0.07106 -0.03472 -0.09815 C -0.04392 -0.12523 -0.04879 -0.14907 -0.05556 -0.16296 C -0.06233 -0.17685 -0.06858 -0.17315 -0.075 -0.18148 C -0.08142 -0.18981 -0.08802 -0.2044 -0.09445 -0.21296 C -0.10087 -0.22153 -0.11059 -0.22986 -0.11389 -0.23333 " pathEditMode="relative" ptsTypes="aaaaaA">
                                      <p:cBhvr>
                                        <p:cTn id="391" dur="2000" fill="hold"/>
                                        <p:tgtEl>
                                          <p:spTgt spid="26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2000"/>
                            </p:stCondLst>
                            <p:childTnLst>
                              <p:par>
                                <p:cTn id="39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26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26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26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26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2500"/>
                            </p:stCondLst>
                            <p:childTnLst>
                              <p:par>
                                <p:cTn id="40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26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26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3" dur="500"/>
                                        <p:tgtEl>
                                          <p:spTgt spid="2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3500"/>
                            </p:stCondLst>
                            <p:childTnLst>
                              <p:par>
                                <p:cTn id="4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26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26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8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00"/>
                                        <p:tgtEl>
                                          <p:spTgt spid="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500"/>
                            </p:stCondLst>
                            <p:childTnLst>
                              <p:par>
                                <p:cTn id="4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26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26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3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6" dur="500"/>
                                        <p:tgtEl>
                                          <p:spTgt spid="2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9" dur="500"/>
                                        <p:tgtEl>
                                          <p:spTgt spid="26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4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00"/>
                            </p:stCondLst>
                            <p:childTnLst>
                              <p:par>
                                <p:cTn id="4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8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1" dur="500"/>
                                        <p:tgtEl>
                                          <p:spTgt spid="26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4" dur="500"/>
                                        <p:tgtEl>
                                          <p:spTgt spid="26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8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26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26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26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26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500"/>
                            </p:stCondLst>
                            <p:childTnLst>
                              <p:par>
                                <p:cTn id="4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0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3" dur="500"/>
                                        <p:tgtEl>
                                          <p:spTgt spid="26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6" dur="500"/>
                                        <p:tgtEl>
                                          <p:spTgt spid="2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1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500"/>
                            </p:stCondLst>
                            <p:childTnLst>
                              <p:par>
                                <p:cTn id="4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5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0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3" dur="500"/>
                                        <p:tgtEl>
                                          <p:spTgt spid="26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6" dur="500"/>
                                        <p:tgtEl>
                                          <p:spTgt spid="26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5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500"/>
                            </p:stCondLst>
                            <p:childTnLst>
                              <p:par>
                                <p:cTn id="5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5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8" dur="500"/>
                                        <p:tgtEl>
                                          <p:spTgt spid="26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1" dur="500"/>
                                        <p:tgtEl>
                                          <p:spTgt spid="26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000"/>
                            </p:stCondLst>
                            <p:childTnLst>
                              <p:par>
                                <p:cTn id="5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5" dur="5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26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26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26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26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500"/>
                            </p:stCondLst>
                            <p:childTnLst>
                              <p:par>
                                <p:cTn id="5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7" dur="5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0" dur="500"/>
                                        <p:tgtEl>
                                          <p:spTgt spid="26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3" dur="500"/>
                                        <p:tgtEl>
                                          <p:spTgt spid="2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4" fill="hold">
                      <p:stCondLst>
                        <p:cond delay="indefinite"/>
                      </p:stCondLst>
                      <p:childTnLst>
                        <p:par>
                          <p:cTn id="545" fill="hold">
                            <p:stCondLst>
                              <p:cond delay="0"/>
                            </p:stCondLst>
                            <p:childTnLst>
                              <p:par>
                                <p:cTn id="5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8" dur="500"/>
                                        <p:tgtEl>
                                          <p:spTgt spid="2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500"/>
                            </p:stCondLst>
                            <p:childTnLst>
                              <p:par>
                                <p:cTn id="5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500" fill="hold"/>
                                        <p:tgtEl>
                                          <p:spTgt spid="26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26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27" grpId="0" animBg="1"/>
      <p:bldP spid="26628" grpId="0" animBg="1"/>
      <p:bldP spid="26629" grpId="0" animBg="1"/>
      <p:bldP spid="26630" grpId="0" animBg="1"/>
      <p:bldP spid="26630" grpId="1" animBg="1"/>
      <p:bldP spid="26631" grpId="0" animBg="1"/>
      <p:bldP spid="26631" grpId="1" animBg="1"/>
      <p:bldP spid="26632" grpId="0" animBg="1"/>
      <p:bldP spid="26633" grpId="0" animBg="1"/>
      <p:bldP spid="26633" grpId="1" animBg="1"/>
      <p:bldP spid="26634" grpId="0" animBg="1"/>
      <p:bldP spid="26634" grpId="1" animBg="1"/>
      <p:bldP spid="26635" grpId="0" animBg="1"/>
      <p:bldP spid="26635" grpId="1" animBg="1"/>
      <p:bldP spid="26636" grpId="0" animBg="1"/>
      <p:bldP spid="26636" grpId="1" animBg="1"/>
      <p:bldP spid="26637" grpId="0" animBg="1"/>
      <p:bldP spid="26637" grpId="1" animBg="1"/>
      <p:bldP spid="26638" grpId="0" animBg="1"/>
      <p:bldP spid="26638" grpId="1" animBg="1"/>
      <p:bldP spid="26639" grpId="0" animBg="1"/>
      <p:bldP spid="26639" grpId="1" animBg="1"/>
      <p:bldP spid="26640" grpId="0" animBg="1"/>
      <p:bldP spid="26640" grpId="1" animBg="1"/>
      <p:bldP spid="26641" grpId="0" animBg="1"/>
      <p:bldP spid="26641" grpId="1" animBg="1"/>
      <p:bldP spid="26642" grpId="0" animBg="1"/>
      <p:bldP spid="26642" grpId="1" animBg="1"/>
      <p:bldP spid="26643" grpId="0" animBg="1"/>
      <p:bldP spid="26643" grpId="1" animBg="1"/>
      <p:bldP spid="26644" grpId="0" animBg="1"/>
      <p:bldP spid="26645" grpId="0" animBg="1"/>
      <p:bldP spid="26646" grpId="0" animBg="1"/>
      <p:bldP spid="26647" grpId="0" animBg="1"/>
      <p:bldP spid="26648" grpId="0" animBg="1"/>
      <p:bldP spid="26649" grpId="0" animBg="1"/>
      <p:bldP spid="26650" grpId="0" animBg="1"/>
      <p:bldP spid="26651" grpId="0" animBg="1"/>
      <p:bldP spid="26652" grpId="0" animBg="1"/>
      <p:bldP spid="26653" grpId="0" animBg="1"/>
      <p:bldP spid="26654" grpId="0" animBg="1"/>
      <p:bldP spid="26655" grpId="0" animBg="1"/>
      <p:bldP spid="26656" grpId="0" animBg="1"/>
      <p:bldP spid="26657" grpId="0" animBg="1"/>
      <p:bldP spid="26658" grpId="0" animBg="1"/>
      <p:bldP spid="26659" grpId="0"/>
      <p:bldP spid="26660" grpId="0" animBg="1"/>
      <p:bldP spid="26661" grpId="0"/>
      <p:bldP spid="26662" grpId="0" animBg="1"/>
      <p:bldP spid="26663" grpId="0"/>
      <p:bldP spid="26664" grpId="0" animBg="1"/>
      <p:bldP spid="26665" grpId="0"/>
      <p:bldP spid="26666" grpId="0" animBg="1"/>
      <p:bldP spid="26667" grpId="0"/>
      <p:bldP spid="26681" grpId="0" animBg="1"/>
      <p:bldP spid="26682" grpId="0" animBg="1"/>
      <p:bldP spid="26683" grpId="0"/>
      <p:bldP spid="26684" grpId="0" animBg="1"/>
      <p:bldP spid="26685" grpId="0"/>
      <p:bldP spid="26686" grpId="0" animBg="1"/>
      <p:bldP spid="26687" grpId="0"/>
      <p:bldP spid="26689" grpId="0" animBg="1"/>
      <p:bldP spid="26689" grpId="1" animBg="1"/>
      <p:bldP spid="26690" grpId="0" animBg="1"/>
      <p:bldP spid="26690" grpId="1" animBg="1"/>
      <p:bldP spid="26691" grpId="0" animBg="1"/>
      <p:bldP spid="26691" grpId="1" animBg="1"/>
      <p:bldP spid="26692" grpId="0" animBg="1"/>
      <p:bldP spid="26692" grpId="1" animBg="1"/>
      <p:bldP spid="26694" grpId="0" animBg="1"/>
      <p:bldP spid="26695" grpId="0" animBg="1"/>
      <p:bldP spid="26700" grpId="0" animBg="1"/>
      <p:bldP spid="26701" grpId="0" animBg="1"/>
      <p:bldP spid="26702" grpId="0" animBg="1"/>
      <p:bldP spid="26703" grpId="0" animBg="1"/>
      <p:bldP spid="26704" grpId="0" animBg="1"/>
      <p:bldP spid="26705" grpId="0" animBg="1"/>
      <p:bldP spid="26706" grpId="0" animBg="1"/>
      <p:bldP spid="26706" grpId="1" animBg="1"/>
      <p:bldP spid="26707" grpId="0" animBg="1"/>
      <p:bldP spid="26707" grpId="1" animBg="1"/>
      <p:bldP spid="26708" grpId="0" animBg="1"/>
      <p:bldP spid="26708" grpId="1" animBg="1"/>
      <p:bldP spid="26709" grpId="0" animBg="1"/>
      <p:bldP spid="26709" grpId="1" animBg="1"/>
      <p:bldP spid="26710" grpId="0" animBg="1"/>
      <p:bldP spid="26710" grpId="1" animBg="1"/>
      <p:bldP spid="26711" grpId="0" animBg="1"/>
      <p:bldP spid="26711" grpId="1" animBg="1"/>
      <p:bldP spid="26712" grpId="0" animBg="1"/>
      <p:bldP spid="26712" grpId="1" animBg="1"/>
      <p:bldP spid="26713" grpId="0" animBg="1"/>
      <p:bldP spid="26713" grpId="1" animBg="1"/>
      <p:bldP spid="26714" grpId="0" animBg="1"/>
      <p:bldP spid="26714" grpId="1" animBg="1"/>
      <p:bldP spid="26715" grpId="0" animBg="1"/>
      <p:bldP spid="26715" grpId="1" animBg="1"/>
      <p:bldP spid="26716" grpId="0" animBg="1"/>
      <p:bldP spid="26716" grpId="1" animBg="1"/>
      <p:bldP spid="26717" grpId="0" animBg="1"/>
      <p:bldP spid="26717" grpId="1" animBg="1"/>
      <p:bldP spid="26718" grpId="0" animBg="1"/>
      <p:bldP spid="26719" grpId="0" animBg="1"/>
      <p:bldP spid="26720" grpId="0" animBg="1"/>
      <p:bldP spid="26721" grpId="0" animBg="1"/>
      <p:bldP spid="26722" grpId="0" animBg="1"/>
      <p:bldP spid="26723" grpId="0" animBg="1"/>
      <p:bldP spid="26724" grpId="0" animBg="1"/>
      <p:bldP spid="26725" grpId="0" animBg="1"/>
      <p:bldP spid="26726" grpId="0" animBg="1"/>
      <p:bldP spid="26727" grpId="0" animBg="1"/>
      <p:bldP spid="26728" grpId="0" animBg="1"/>
      <p:bldP spid="26728" grpId="1" animBg="1"/>
      <p:bldP spid="26729" grpId="0" animBg="1"/>
      <p:bldP spid="26729" grpId="1" animBg="1"/>
      <p:bldP spid="26730" grpId="0" animBg="1"/>
      <p:bldP spid="26730" grpId="1" animBg="1"/>
      <p:bldP spid="26731" grpId="0" animBg="1"/>
      <p:bldP spid="26731" grpId="1" animBg="1"/>
      <p:bldP spid="26732" grpId="0" animBg="1"/>
      <p:bldP spid="26732" grpId="1" animBg="1"/>
      <p:bldP spid="26733" grpId="0" animBg="1"/>
      <p:bldP spid="26733" grpId="1" animBg="1"/>
      <p:bldP spid="26734" grpId="0" animBg="1"/>
      <p:bldP spid="26734" grpId="1" animBg="1"/>
      <p:bldP spid="26735" grpId="0" animBg="1"/>
      <p:bldP spid="26735" grpId="1" animBg="1"/>
      <p:bldP spid="26755" grpId="0" animBg="1"/>
      <p:bldP spid="26756" grpId="0"/>
      <p:bldP spid="26757" grpId="0" animBg="1"/>
      <p:bldP spid="26758" grpId="0" animBg="1"/>
      <p:bldP spid="26759" grpId="0" animBg="1"/>
      <p:bldP spid="26760" grpId="0" animBg="1"/>
      <p:bldP spid="26761" grpId="0" animBg="1"/>
      <p:bldP spid="26762" grpId="0" animBg="1"/>
      <p:bldP spid="26763" grpId="0" animBg="1"/>
      <p:bldP spid="26764" grpId="0" animBg="1"/>
      <p:bldP spid="26765" grpId="0" animBg="1"/>
      <p:bldP spid="26766" grpId="0" animBg="1"/>
      <p:bldP spid="26767" grpId="0" animBg="1"/>
      <p:bldP spid="26768" grpId="0" animBg="1"/>
      <p:bldP spid="26769" grpId="0" animBg="1"/>
      <p:bldP spid="26770" grpId="0" animBg="1"/>
      <p:bldP spid="26771" grpId="0" animBg="1"/>
      <p:bldP spid="26772" grpId="0" animBg="1"/>
      <p:bldP spid="26773" grpId="0" animBg="1"/>
      <p:bldP spid="26774" grpId="0" animBg="1"/>
      <p:bldP spid="26775" grpId="0" animBg="1"/>
      <p:bldP spid="26776" grpId="0" animBg="1"/>
      <p:bldP spid="26777" grpId="0" animBg="1"/>
      <p:bldP spid="26778" grpId="0" animBg="1"/>
      <p:bldP spid="26779" grpId="0" animBg="1"/>
      <p:bldP spid="26780" grpId="0" animBg="1"/>
      <p:bldP spid="26781" grpId="0" animBg="1"/>
      <p:bldP spid="26782" grpId="0" animBg="1"/>
      <p:bldP spid="26782" grpId="1" animBg="1"/>
      <p:bldP spid="26783" grpId="0" animBg="1"/>
      <p:bldP spid="2678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79388" y="188913"/>
            <a:ext cx="8713787" cy="503783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lvl="0" algn="ctr">
              <a:defRPr/>
            </a:pPr>
            <a:r>
              <a:rPr lang="en-US" sz="3200" dirty="0" smtClean="0">
                <a:latin typeface="Arial Black" pitchFamily="34" charset="0"/>
              </a:rPr>
              <a:t>Hydatid cyst</a:t>
            </a:r>
            <a:r>
              <a:rPr lang="en-US" sz="3200" dirty="0" smtClean="0">
                <a:solidFill>
                  <a:schemeClr val="folHlink"/>
                </a:solidFill>
                <a:latin typeface="Arial Black" pitchFamily="34" charset="0"/>
              </a:rPr>
              <a:t/>
            </a:r>
            <a:br>
              <a:rPr lang="en-US" sz="3200" dirty="0" smtClean="0">
                <a:solidFill>
                  <a:schemeClr val="folHlink"/>
                </a:solidFill>
                <a:latin typeface="Arial Black" pitchFamily="34" charset="0"/>
              </a:rPr>
            </a:br>
            <a:endParaRPr kumimoji="0" lang="en-US" sz="3200" b="0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84969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Typically </a:t>
            </a: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unilocular, spherical, filled with fluid.</a:t>
            </a:r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340768"/>
            <a:ext cx="85689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It takes </a:t>
            </a: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many years 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to reach the diameter of 10cm. Or more.</a:t>
            </a:r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916832"/>
            <a:ext cx="8568952" cy="5409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65760" indent="-256032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In humans, </a:t>
            </a: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80-95% in the liver &amp; lungs, others are found in brain, bones, kidneys.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564904"/>
            <a:ext cx="8640960" cy="12057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65760" indent="-256032" algn="l" rtl="0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The cyst wall is differentiated into the following layers from inside to the outside:</a:t>
            </a:r>
          </a:p>
          <a:p>
            <a:pPr marL="365760" indent="-256032" algn="l" rtl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      - </a:t>
            </a:r>
            <a:r>
              <a:rPr lang="en-US" b="1" dirty="0" smtClean="0">
                <a:solidFill>
                  <a:srgbClr val="C00000"/>
                </a:solidFill>
                <a:latin typeface="Arial Black" pitchFamily="34" charset="0"/>
              </a:rPr>
              <a:t>Germinal layer</a:t>
            </a:r>
            <a:endParaRPr lang="en-US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365760" indent="-256032" algn="l" rtl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      - </a:t>
            </a:r>
            <a:r>
              <a:rPr lang="en-US" b="1" dirty="0" smtClean="0">
                <a:solidFill>
                  <a:srgbClr val="C00000"/>
                </a:solidFill>
                <a:latin typeface="Arial Black" pitchFamily="34" charset="0"/>
              </a:rPr>
              <a:t>Laminated layer</a:t>
            </a:r>
            <a:endParaRPr lang="en-US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marL="365760" indent="-256032" algn="l" rtl="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      - </a:t>
            </a:r>
            <a:r>
              <a:rPr lang="en-US" b="1" dirty="0" smtClean="0">
                <a:solidFill>
                  <a:srgbClr val="C00000"/>
                </a:solidFill>
                <a:latin typeface="Arial Black" pitchFamily="34" charset="0"/>
              </a:rPr>
              <a:t>Fibrous tissue layer</a:t>
            </a:r>
            <a:endParaRPr lang="en-GB" b="1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501008"/>
            <a:ext cx="8568952" cy="27761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 eaLnBrk="1" hangingPunct="1">
              <a:lnSpc>
                <a:spcPct val="80000"/>
              </a:lnSpc>
            </a:pPr>
            <a:endParaRPr lang="en-US" sz="28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</a:rPr>
              <a:t>Cyst contains: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Individual scolices: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 (100- 1000).</a:t>
            </a:r>
          </a:p>
          <a:p>
            <a:pPr algn="l" rtl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Daughter cysts: 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similar to the mother cyst.</a:t>
            </a:r>
          </a:p>
          <a:p>
            <a:pPr algn="l" rtl="0" eaLnBrk="1" hangingPunct="1">
              <a:lnSpc>
                <a:spcPct val="80000"/>
              </a:lnSpc>
            </a:pPr>
            <a:endParaRPr lang="en-US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Broad capsules: 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a number of scolices(up to 15) enclosed in sacs.</a:t>
            </a: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endParaRPr lang="en-US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l" rtl="0" eaLnBrk="1" hangingPunct="1">
              <a:lnSpc>
                <a:spcPct val="80000"/>
              </a:lnSpc>
              <a:buFontTx/>
              <a:buNone/>
            </a:pP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(scolices, daughter cysts &amp; broad capsules are either attached to the wall of the mother cyst or may be detached &amp; fall in the fluid as </a:t>
            </a: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Hydatid sand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)</a:t>
            </a:r>
            <a:endParaRPr lang="ar-SA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79388" y="188913"/>
            <a:ext cx="8713787" cy="503783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50000">
                <a:schemeClr val="bg1"/>
              </a:gs>
              <a:gs pos="100000">
                <a:srgbClr val="CC0000"/>
              </a:gs>
            </a:gsLst>
            <a:lin ang="5400000" scaled="1"/>
          </a:gradFill>
        </p:spPr>
        <p:txBody>
          <a:bodyPr/>
          <a:lstStyle/>
          <a:p>
            <a:pPr lvl="0" algn="ctr">
              <a:defRPr/>
            </a:pPr>
            <a:r>
              <a:rPr lang="en-US" sz="3200" dirty="0" smtClean="0">
                <a:latin typeface="Arial Black" pitchFamily="34" charset="0"/>
              </a:rPr>
              <a:t>Hydatid cyst (cont.)</a:t>
            </a:r>
            <a:endParaRPr kumimoji="0" lang="en-US" sz="3200" b="0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88924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>
                <a:solidFill>
                  <a:srgbClr val="CC0000"/>
                </a:solidFill>
                <a:latin typeface="Arial Black" pitchFamily="34" charset="0"/>
              </a:rPr>
              <a:t>Exogenous daughter cyst: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 Black" pitchFamily="34" charset="0"/>
              </a:rPr>
              <a:t>herniation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 of germinal layer to the outside.</a:t>
            </a:r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484784"/>
            <a:ext cx="889248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 eaLnBrk="1" hangingPunct="1"/>
            <a:r>
              <a:rPr lang="en-US" b="1" dirty="0" smtClean="0">
                <a:solidFill>
                  <a:srgbClr val="CC0000"/>
                </a:solidFill>
                <a:latin typeface="Arial Black" pitchFamily="34" charset="0"/>
              </a:rPr>
              <a:t>Sterile cyst:</a:t>
            </a:r>
          </a:p>
          <a:p>
            <a:pPr algn="l" rtl="0" eaLnBrk="1" hangingPunct="1">
              <a:buFont typeface="Wingdings 2" pitchFamily="18" charset="2"/>
              <a:buNone/>
            </a:pPr>
            <a:r>
              <a:rPr lang="en-US" b="1" dirty="0" smtClean="0">
                <a:solidFill>
                  <a:srgbClr val="CC0000"/>
                </a:solidFill>
                <a:latin typeface="Arial Black" pitchFamily="34" charset="0"/>
              </a:rPr>
              <a:t>   </a:t>
            </a:r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germinal layer of the mother &amp; daughter cysts fail to give scolices.</a:t>
            </a:r>
            <a:endParaRPr lang="en-GB" b="1" dirty="0" smtClean="0">
              <a:solidFill>
                <a:srgbClr val="002060"/>
              </a:solidFill>
              <a:latin typeface="Arial Black" pitchFamily="34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 rot="-5400000">
            <a:off x="5515124" y="1189732"/>
            <a:ext cx="2160240" cy="4046488"/>
            <a:chOff x="2976" y="864"/>
            <a:chExt cx="2112" cy="3184"/>
          </a:xfrm>
        </p:grpSpPr>
        <p:pic>
          <p:nvPicPr>
            <p:cNvPr id="6" name="Picture 7" descr="msoE8932"/>
            <p:cNvPicPr>
              <a:picLocks noChangeAspect="1" noChangeArrowheads="1"/>
            </p:cNvPicPr>
            <p:nvPr/>
          </p:nvPicPr>
          <p:blipFill>
            <a:blip r:embed="rId2" cstate="print"/>
            <a:srcRect t="1189" r="4088" b="51515"/>
            <a:stretch>
              <a:fillRect/>
            </a:stretch>
          </p:blipFill>
          <p:spPr bwMode="auto">
            <a:xfrm>
              <a:off x="2976" y="864"/>
              <a:ext cx="2112" cy="3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3744" y="1440"/>
              <a:ext cx="1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scolex</a:t>
              </a:r>
              <a:endParaRPr lang="en-GB" sz="1800">
                <a:solidFill>
                  <a:schemeClr val="tx1"/>
                </a:solidFill>
              </a:endParaRPr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3984" y="3744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scolex</a:t>
              </a:r>
              <a:endParaRPr lang="en-GB" sz="1800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19" descr="C:\Users\Dr. Nadia El-Deeb\Documents\Pictures\Echinococcus\fuchsbandwurm_larve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76872"/>
            <a:ext cx="290723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ECHINO~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365104"/>
            <a:ext cx="44176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1387</Words>
  <Application>Microsoft Office PowerPoint</Application>
  <PresentationFormat>On-screen Show (4:3)</PresentationFormat>
  <Paragraphs>250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Echinococcus granulosus causes Hydatid disease</vt:lpstr>
      <vt:lpstr>Slide 2</vt:lpstr>
      <vt:lpstr>Slide 3</vt:lpstr>
      <vt:lpstr>Echinococcus granulosus  cause  Hydatid disease</vt:lpstr>
      <vt:lpstr>Mode of infection in man</vt:lpstr>
      <vt:lpstr>Slide 6</vt:lpstr>
      <vt:lpstr>Morphology of Hydatid Cyst</vt:lpstr>
      <vt:lpstr>Slide 8</vt:lpstr>
      <vt:lpstr>Slide 9</vt:lpstr>
      <vt:lpstr>Slide 10</vt:lpstr>
      <vt:lpstr>Development of Hydatid Cyst inside human body</vt:lpstr>
      <vt:lpstr>Pathogenesis and Clinical Picture</vt:lpstr>
      <vt:lpstr>Slide 13</vt:lpstr>
      <vt:lpstr>Pathogenesis and Clinical Picture </vt:lpstr>
      <vt:lpstr>Pathogenesis and Clinical Picture</vt:lpstr>
      <vt:lpstr>Pathogenesis and Clinical Picture</vt:lpstr>
      <vt:lpstr>Slide 17</vt:lpstr>
      <vt:lpstr>Diagnosis of Hydatid Cyst</vt:lpstr>
      <vt:lpstr>Slide 19</vt:lpstr>
      <vt:lpstr>Diagnosis </vt:lpstr>
      <vt:lpstr>Treatment </vt:lpstr>
      <vt:lpstr>Slide 22</vt:lpstr>
      <vt:lpstr>Slide 23</vt:lpstr>
      <vt:lpstr>Echinococcus multilocularis and Alveolar Hydatid Disease</vt:lpstr>
      <vt:lpstr>Humans To Be Infected</vt:lpstr>
      <vt:lpstr>Slide 26</vt:lpstr>
      <vt:lpstr>Morphology of Alveolar Cyst</vt:lpstr>
      <vt:lpstr>Slide 28</vt:lpstr>
      <vt:lpstr>Multiceps multiceps cause Coenurosis</vt:lpstr>
      <vt:lpstr>E. granulosus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Echinococcus granulosus causes Hydatid disease</dc:title>
  <dc:creator>RAAFAT</dc:creator>
  <cp:lastModifiedBy>RAAFAT</cp:lastModifiedBy>
  <cp:revision>1</cp:revision>
  <dcterms:created xsi:type="dcterms:W3CDTF">2014-02-21T18:10:46Z</dcterms:created>
  <dcterms:modified xsi:type="dcterms:W3CDTF">2014-04-04T12:20:02Z</dcterms:modified>
</cp:coreProperties>
</file>